
<file path=[Content_Types].xml><?xml version="1.0" encoding="utf-8"?>
<Types xmlns="http://schemas.openxmlformats.org/package/2006/content-types">
  <Default Extension="jpeg" ContentType="image/jpeg"/>
  <Default Extension="JPG" ContentType="image/.jpg"/>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7" r:id="rId4"/>
    <p:sldId id="266" r:id="rId5"/>
    <p:sldId id="261" r:id="rId6"/>
    <p:sldId id="260" r:id="rId7"/>
    <p:sldId id="259" r:id="rId8"/>
    <p:sldId id="258" r:id="rId9"/>
    <p:sldId id="257" r:id="rId10"/>
    <p:sldId id="268" r:id="rId11"/>
    <p:sldId id="269" r:id="rId12"/>
    <p:sldId id="283" r:id="rId13"/>
    <p:sldId id="270" r:id="rId14"/>
    <p:sldId id="271"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png"/><Relationship Id="rId3" Type="http://schemas.openxmlformats.org/officeDocument/2006/relationships/tags" Target="../tags/tag2.xml"/><Relationship Id="rId2" Type="http://schemas.microsoft.com/office/2007/relationships/media" Target="../media/media2.mp4"/><Relationship Id="rId1" Type="http://schemas.openxmlformats.org/officeDocument/2006/relationships/video" Target="../media/media2.mp4"/></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png"/><Relationship Id="rId3" Type="http://schemas.openxmlformats.org/officeDocument/2006/relationships/tags" Target="../tags/tag1.xml"/><Relationship Id="rId2" Type="http://schemas.microsoft.com/office/2007/relationships/media" Target="../media/media1.mp4"/><Relationship Id="rId1" Type="http://schemas.openxmlformats.org/officeDocument/2006/relationships/video" Target="../media/media1.mp4"/></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jpe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445770" y="635"/>
            <a:ext cx="10756265" cy="6203950"/>
          </a:xfrm>
        </p:spPr>
        <p:txBody>
          <a:bodyPr>
            <a:noAutofit/>
          </a:bodyPr>
          <a:p>
            <a:r>
              <a:rPr lang="vi-VN" altLang="en-US" sz="8800">
                <a:ln w="22225">
                  <a:solidFill>
                    <a:schemeClr val="accent2"/>
                  </a:solidFill>
                  <a:prstDash val="solid"/>
                </a:ln>
                <a:solidFill>
                  <a:schemeClr val="accent2">
                    <a:lumMod val="40000"/>
                    <a:lumOff val="60000"/>
                  </a:schemeClr>
                </a:solidFill>
                <a:effectLst/>
              </a:rPr>
              <a:t>Chào mừng thầy và các bạn đến với bài thuyết trình của nhóm 1</a:t>
            </a:r>
            <a:br>
              <a:rPr lang="vi-VN" altLang="en-US" sz="8800">
                <a:ln w="22225">
                  <a:solidFill>
                    <a:schemeClr val="accent2"/>
                  </a:solidFill>
                  <a:prstDash val="solid"/>
                </a:ln>
                <a:solidFill>
                  <a:schemeClr val="accent2">
                    <a:lumMod val="40000"/>
                    <a:lumOff val="60000"/>
                  </a:schemeClr>
                </a:solidFill>
                <a:effectLst/>
              </a:rPr>
            </a:br>
            <a:endParaRPr lang="vi-VN" altLang="en-US" sz="8800">
              <a:ln w="22225">
                <a:solidFill>
                  <a:schemeClr val="accent2"/>
                </a:solidFill>
                <a:prstDash val="solid"/>
              </a:ln>
              <a:solidFill>
                <a:schemeClr val="accent2">
                  <a:lumMod val="40000"/>
                  <a:lumOff val="60000"/>
                </a:schemeClr>
              </a:solidFill>
              <a:effectLst/>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2" grpId="1"/>
      <p:bldP spid="2" grpId="3"/>
      <p:bldP spid="2" grpId="5"/>
      <p:bldP spid="2" grpId="7"/>
      <p:bldP spid="2" grpId="9"/>
      <p:bldP spid="2" grpId="11"/>
      <p:bldP spid="2" grpId="13"/>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56540" y="394970"/>
            <a:ext cx="11935460" cy="4404360"/>
          </a:xfrm>
        </p:spPr>
        <p:txBody>
          <a:bodyPr>
            <a:normAutofit fontScale="90000"/>
          </a:bodyPr>
          <a:p>
            <a:br>
              <a:rPr lang="en-US" sz="2220">
                <a:latin typeface="Times New Roman" panose="02020603050405020304" charset="0"/>
                <a:cs typeface="Times New Roman" panose="02020603050405020304" charset="0"/>
              </a:rPr>
            </a:br>
            <a:br>
              <a:rPr lang="en-US" sz="2220">
                <a:latin typeface="Times New Roman" panose="02020603050405020304" charset="0"/>
                <a:cs typeface="Times New Roman" panose="02020603050405020304" charset="0"/>
              </a:rPr>
            </a:br>
            <a:br>
              <a:rPr lang="en-US" sz="2220">
                <a:latin typeface="Times New Roman" panose="02020603050405020304" charset="0"/>
                <a:cs typeface="Times New Roman" panose="02020603050405020304" charset="0"/>
              </a:rPr>
            </a:br>
            <a:br>
              <a:rPr lang="en-US" sz="2220">
                <a:latin typeface="Times New Roman" panose="02020603050405020304" charset="0"/>
                <a:cs typeface="Times New Roman" panose="02020603050405020304" charset="0"/>
              </a:rPr>
            </a:br>
            <a:br>
              <a:rPr lang="en-US" sz="2220">
                <a:latin typeface="Times New Roman" panose="02020603050405020304" charset="0"/>
                <a:cs typeface="Times New Roman" panose="02020603050405020304" charset="0"/>
              </a:rPr>
            </a:br>
            <a:r>
              <a:rPr lang="en-US" sz="3555" b="1" u="sng">
                <a:solidFill>
                  <a:schemeClr val="accent6"/>
                </a:solidFill>
                <a:latin typeface="Times New Roman" panose="02020603050405020304" charset="0"/>
                <a:cs typeface="Times New Roman" panose="02020603050405020304" charset="0"/>
                <a:sym typeface="+mn-ea"/>
              </a:rPr>
              <a:t>Cho biết khả năng khuếch tán của một thuốc trong cơ thể:</a:t>
            </a:r>
            <a:r>
              <a:rPr lang="vi-VN" altLang="en-US" sz="3555" b="1">
                <a:solidFill>
                  <a:schemeClr val="accent6"/>
                </a:solidFill>
                <a:latin typeface="Times New Roman" panose="02020603050405020304" charset="0"/>
                <a:cs typeface="Times New Roman" panose="02020603050405020304" charset="0"/>
              </a:rPr>
              <a:t> </a:t>
            </a:r>
            <a:br>
              <a:rPr lang="vi-VN" altLang="en-US" sz="3555" b="1">
                <a:solidFill>
                  <a:schemeClr val="accent6"/>
                </a:solidFill>
                <a:latin typeface="Times New Roman" panose="02020603050405020304" charset="0"/>
                <a:cs typeface="Times New Roman" panose="02020603050405020304" charset="0"/>
              </a:rPr>
            </a:br>
            <a:r>
              <a:rPr lang="vi-VN" altLang="en-US" sz="3555" b="1">
                <a:solidFill>
                  <a:schemeClr val="accent6"/>
                </a:solidFill>
                <a:latin typeface="Times New Roman" panose="02020603050405020304" charset="0"/>
                <a:cs typeface="Times New Roman" panose="02020603050405020304" charset="0"/>
              </a:rPr>
              <a:t> </a:t>
            </a:r>
            <a:r>
              <a:rPr lang="vi-VN" altLang="en-US" sz="2665">
                <a:solidFill>
                  <a:schemeClr val="tx1"/>
                </a:solidFill>
                <a:latin typeface="Times New Roman" panose="02020603050405020304" charset="0"/>
                <a:cs typeface="Times New Roman" panose="02020603050405020304" charset="0"/>
              </a:rPr>
              <a:t>khả </a:t>
            </a:r>
            <a:r>
              <a:rPr lang="en-US" sz="2665">
                <a:solidFill>
                  <a:schemeClr val="tx1"/>
                </a:solidFill>
                <a:latin typeface="Times New Roman" panose="02020603050405020304" charset="0"/>
                <a:cs typeface="Times New Roman" panose="02020603050405020304" charset="0"/>
              </a:rPr>
              <a:t>năng khuyếch tán của một thuốc nào đó vào các tổ chức của cơ thể phụ thuộc vào 2 yếu tố:</a:t>
            </a:r>
            <a:br>
              <a:rPr lang="en-US" sz="2665">
                <a:solidFill>
                  <a:schemeClr val="tx1"/>
                </a:solidFill>
                <a:latin typeface="Times New Roman" panose="02020603050405020304" charset="0"/>
                <a:cs typeface="Times New Roman" panose="02020603050405020304" charset="0"/>
              </a:rPr>
            </a:br>
            <a:br>
              <a:rPr lang="en-US" sz="2665">
                <a:solidFill>
                  <a:schemeClr val="tx1"/>
                </a:solidFill>
                <a:latin typeface="Times New Roman" panose="02020603050405020304" charset="0"/>
                <a:cs typeface="Times New Roman" panose="02020603050405020304" charset="0"/>
              </a:rPr>
            </a:br>
            <a:r>
              <a:rPr lang="en-US" sz="2665">
                <a:solidFill>
                  <a:schemeClr val="tx1"/>
                </a:solidFill>
                <a:latin typeface="Times New Roman" panose="02020603050405020304" charset="0"/>
                <a:cs typeface="Times New Roman" panose="02020603050405020304" charset="0"/>
              </a:rPr>
              <a:t>Tỉ lệ phân bố lipid/nước của thuốc.</a:t>
            </a:r>
            <a:br>
              <a:rPr lang="en-US" sz="2665">
                <a:solidFill>
                  <a:schemeClr val="tx1"/>
                </a:solidFill>
                <a:latin typeface="Times New Roman" panose="02020603050405020304" charset="0"/>
                <a:cs typeface="Times New Roman" panose="02020603050405020304" charset="0"/>
              </a:rPr>
            </a:br>
            <a:r>
              <a:rPr lang="en-US" sz="2665">
                <a:solidFill>
                  <a:schemeClr val="tx1"/>
                </a:solidFill>
                <a:latin typeface="Times New Roman" panose="02020603050405020304" charset="0"/>
                <a:cs typeface="Times New Roman" panose="02020603050405020304" charset="0"/>
              </a:rPr>
              <a:t>Bản chất của tố chức mà thuốc thâm nhập.</a:t>
            </a:r>
            <a:br>
              <a:rPr lang="en-US" sz="2665">
                <a:solidFill>
                  <a:schemeClr val="tx1"/>
                </a:solidFill>
                <a:latin typeface="Times New Roman" panose="02020603050405020304" charset="0"/>
                <a:cs typeface="Times New Roman" panose="02020603050405020304" charset="0"/>
              </a:rPr>
            </a:br>
            <a:r>
              <a:rPr lang="en-US" sz="2665" b="1">
                <a:solidFill>
                  <a:schemeClr val="tx1"/>
                </a:solidFill>
                <a:latin typeface="Times New Roman" panose="02020603050405020304" charset="0"/>
                <a:cs typeface="Times New Roman" panose="02020603050405020304" charset="0"/>
              </a:rPr>
              <a:t>Ví dụ:</a:t>
            </a:r>
            <a:br>
              <a:rPr lang="en-US" sz="2665">
                <a:solidFill>
                  <a:schemeClr val="tx1"/>
                </a:solidFill>
                <a:latin typeface="Times New Roman" panose="02020603050405020304" charset="0"/>
                <a:cs typeface="Times New Roman" panose="02020603050405020304" charset="0"/>
              </a:rPr>
            </a:br>
            <a:r>
              <a:rPr lang="en-US" sz="2665">
                <a:solidFill>
                  <a:schemeClr val="tx1"/>
                </a:solidFill>
                <a:latin typeface="Times New Roman" panose="02020603050405020304" charset="0"/>
                <a:cs typeface="Times New Roman" panose="02020603050405020304" charset="0"/>
              </a:rPr>
              <a:t>Các thuốc gây mẽ thường có chỉ số lipid/nước cao nên thấm được vào tế bào thần kinh. Tác dụng gây mê càng mạnh khi chi số này càng cao. Cũng vì mối liên quan này nên lượng thuốc gây mê cần đưa cho những người béo phì thường cao hơn người bình thường có cùng cân nặng và quá trình hồi phục sau khi gây mê ở người béo phì cũng chậm hơn.</a:t>
            </a:r>
            <a:br>
              <a:rPr lang="en-US" sz="2665">
                <a:solidFill>
                  <a:schemeClr val="tx1"/>
                </a:solidFill>
                <a:latin typeface="Times New Roman" panose="02020603050405020304" charset="0"/>
                <a:cs typeface="Times New Roman" panose="02020603050405020304" charset="0"/>
              </a:rPr>
            </a:br>
            <a:r>
              <a:rPr lang="en-US" sz="2665">
                <a:solidFill>
                  <a:schemeClr val="tx1"/>
                </a:solidFill>
                <a:latin typeface="Times New Roman" panose="02020603050405020304" charset="0"/>
                <a:cs typeface="Times New Roman" panose="02020603050405020304" charset="0"/>
              </a:rPr>
              <a:t>Các thuốc có chỉ số lipid/nước thấp như theophylin, gentamicin… khuếch tán tốt vào các tổ chức có nhiêu nước; ở trẻ sơ sinh, nhất là trẻ đẻ thiếu tháng, tỷ lệ nước cuả cơ thể chiếm tới 70-75%, do đó thể tích phân bố của những loại thuốc này là rất lớn.</a:t>
            </a:r>
            <a:br>
              <a:rPr lang="en-US" sz="2665">
                <a:solidFill>
                  <a:schemeClr val="tx1"/>
                </a:solidFill>
                <a:latin typeface="Times New Roman" panose="02020603050405020304" charset="0"/>
                <a:cs typeface="Times New Roman" panose="02020603050405020304" charset="0"/>
              </a:rPr>
            </a:br>
            <a:r>
              <a:rPr lang="en-US" sz="2665" b="1">
                <a:solidFill>
                  <a:schemeClr val="tx1"/>
                </a:solidFill>
                <a:latin typeface="Times New Roman" panose="02020603050405020304" charset="0"/>
                <a:cs typeface="Times New Roman" panose="02020603050405020304" charset="0"/>
              </a:rPr>
              <a:t>Ví dụ:</a:t>
            </a:r>
            <a:br>
              <a:rPr lang="en-US" sz="2665">
                <a:solidFill>
                  <a:schemeClr val="tx1"/>
                </a:solidFill>
                <a:latin typeface="Times New Roman" panose="02020603050405020304" charset="0"/>
                <a:cs typeface="Times New Roman" panose="02020603050405020304" charset="0"/>
              </a:rPr>
            </a:br>
            <a:br>
              <a:rPr lang="en-US" sz="2665">
                <a:solidFill>
                  <a:schemeClr val="tx1"/>
                </a:solidFill>
                <a:latin typeface="Times New Roman" panose="02020603050405020304" charset="0"/>
                <a:cs typeface="Times New Roman" panose="02020603050405020304" charset="0"/>
              </a:rPr>
            </a:br>
            <a:r>
              <a:rPr lang="en-US" sz="2665">
                <a:solidFill>
                  <a:schemeClr val="tx1"/>
                </a:solidFill>
                <a:latin typeface="Times New Roman" panose="02020603050405020304" charset="0"/>
                <a:cs typeface="Times New Roman" panose="02020603050405020304" charset="0"/>
              </a:rPr>
              <a:t>Vd của theophylin ở trẻ sơ sinh là l L/kg trong khi đó ở trỏ 5 tuổi (tv ỉệ nước của toàn cơ thế chỉ còn 60%) là 0,48 L/kg.</a:t>
            </a:r>
            <a:endParaRPr lang="en-US" sz="2665">
              <a:solidFill>
                <a:schemeClr val="tx1"/>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par>
    </p:tnLst>
    <p:bldLst>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982345" y="365125"/>
            <a:ext cx="10515600" cy="1325563"/>
          </a:xfrm>
        </p:spPr>
        <p:txBody>
          <a:bodyPr/>
          <a:p>
            <a:r>
              <a:rPr lang="vi-VN" altLang="en-US" b="1">
                <a:solidFill>
                  <a:schemeClr val="accent6"/>
                </a:solidFill>
              </a:rPr>
              <a:t>III. Độ thanh thải của thuốc.</a:t>
            </a:r>
            <a:endParaRPr lang="vi-VN" altLang="en-US" b="1">
              <a:solidFill>
                <a:schemeClr val="accent6"/>
              </a:solidFill>
            </a:endParaRPr>
          </a:p>
        </p:txBody>
      </p:sp>
      <p:sp>
        <p:nvSpPr>
          <p:cNvPr id="3" name="Content Placeholder 2"/>
          <p:cNvSpPr>
            <a:spLocks noGrp="1"/>
          </p:cNvSpPr>
          <p:nvPr>
            <p:ph idx="1"/>
          </p:nvPr>
        </p:nvSpPr>
        <p:spPr>
          <a:xfrm>
            <a:off x="78105" y="1825625"/>
            <a:ext cx="11919585" cy="4351655"/>
          </a:xfrm>
        </p:spPr>
        <p:txBody>
          <a:bodyPr>
            <a:normAutofit fontScale="50000"/>
          </a:bodyPr>
          <a:p>
            <a:pPr marL="0" indent="0">
              <a:buNone/>
            </a:pPr>
            <a:r>
              <a:rPr lang="vi-VN" altLang="en-US" sz="4000" b="1" i="1" u="sng">
                <a:latin typeface="Times New Roman" panose="02020603050405020304" charset="0"/>
                <a:cs typeface="Times New Roman" panose="02020603050405020304" charset="0"/>
              </a:rPr>
              <a:t>1. Định nghĩa</a:t>
            </a:r>
            <a:endParaRPr lang="vi-VN" altLang="en-US" sz="4000" b="1" i="1" u="sng">
              <a:latin typeface="Times New Roman" panose="02020603050405020304" charset="0"/>
              <a:cs typeface="Times New Roman" panose="02020603050405020304" charset="0"/>
            </a:endParaRPr>
          </a:p>
          <a:p>
            <a:pPr marL="0" indent="0">
              <a:buNone/>
            </a:pPr>
            <a:r>
              <a:rPr lang="vi-VN" altLang="en-US" sz="4000">
                <a:latin typeface="Times New Roman" panose="02020603050405020304" charset="0"/>
                <a:cs typeface="Times New Roman" panose="02020603050405020304" charset="0"/>
              </a:rPr>
              <a:t>Độ thanh lọc hoặc độ thanh thải của thuốc (Clearance – Cl) biểu thị khả nãng của một cơ quan nào đó của cơ thể (thường là gan và thận) lọc sạch thuốc ra khỏi huyết tương khi máu tuần hoàn qua cơ quan dó thường được tính theo ml/ph hoặc l/h.</a:t>
            </a:r>
            <a:endParaRPr lang="vi-VN" altLang="en-US" sz="4000">
              <a:latin typeface="Times New Roman" panose="02020603050405020304" charset="0"/>
              <a:cs typeface="Times New Roman" panose="02020603050405020304" charset="0"/>
            </a:endParaRPr>
          </a:p>
          <a:p>
            <a:pPr marL="0" indent="0">
              <a:buNone/>
            </a:pPr>
            <a:r>
              <a:rPr lang="vi-VN" altLang="en-US" sz="4000" b="1" i="1" u="sng">
                <a:latin typeface="Times New Roman" panose="02020603050405020304" charset="0"/>
                <a:cs typeface="Times New Roman" panose="02020603050405020304" charset="0"/>
              </a:rPr>
              <a:t>2. ý nghĩa</a:t>
            </a:r>
            <a:endParaRPr lang="vi-VN" altLang="en-US" sz="4000" b="1" i="1" u="sng">
              <a:latin typeface="Times New Roman" panose="02020603050405020304" charset="0"/>
              <a:cs typeface="Times New Roman" panose="02020603050405020304" charset="0"/>
            </a:endParaRPr>
          </a:p>
          <a:p>
            <a:pPr marL="0" indent="0">
              <a:buNone/>
            </a:pPr>
            <a:r>
              <a:rPr lang="vi-VN" altLang="en-US" sz="4000">
                <a:latin typeface="Times New Roman" panose="02020603050405020304" charset="0"/>
                <a:cs typeface="Times New Roman" panose="02020603050405020304" charset="0"/>
              </a:rPr>
              <a:t>Trong phạm vi liều điều trị, khi mức liều chưa đủ gây bão hòa hệ bài xuất thuốc thì clearance là một trị số hằng định nghĩa là cứ sau một khoảng thời gian nhất định thì lại có một tỷ lệ hằng định của thuốc được lọc sạch khỏi huyết tương. "Tốc độ bài xuất thay đổi tỷ lệ thuận với sự thay đổi của nồng độ thuốc trong huyết tương theo quá trình động học bậc 1".</a:t>
            </a:r>
            <a:endParaRPr lang="vi-VN" altLang="en-US" sz="4000">
              <a:latin typeface="Times New Roman" panose="02020603050405020304" charset="0"/>
              <a:cs typeface="Times New Roman" panose="02020603050405020304" charset="0"/>
            </a:endParaRPr>
          </a:p>
          <a:p>
            <a:pPr marL="0" indent="0">
              <a:buNone/>
            </a:pPr>
            <a:endParaRPr lang="vi-VN" altLang="en-US" sz="4000">
              <a:latin typeface="Times New Roman" panose="02020603050405020304" charset="0"/>
              <a:cs typeface="Times New Roman" panose="02020603050405020304" charset="0"/>
            </a:endParaRPr>
          </a:p>
          <a:p>
            <a:pPr marL="0" indent="0">
              <a:buNone/>
            </a:pPr>
            <a:r>
              <a:rPr lang="vi-VN" altLang="en-US" sz="4000">
                <a:latin typeface="Times New Roman" panose="02020603050405020304" charset="0"/>
                <a:cs typeface="Times New Roman" panose="02020603050405020304" charset="0"/>
              </a:rPr>
              <a:t>Trái lại, nếu liều dùng quá lớn và cơ thể thanh lọc thuốc bị bão hòa thì quá trình bài xuất thuốc sẽ tuân theo quá trình động học bậc 0 nghĩa là sau một khoảng thời gian nhất định có một lượng thuốc cố định bị loại khỏi huyết tương. Trong trường hợp này clearance không hằng định nữa mà sẽ dao </a:t>
            </a:r>
            <a:r>
              <a:rPr lang="vi-VN" altLang="en-US"/>
              <a:t>động.</a:t>
            </a:r>
            <a:endParaRPr lang="vi-V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linds(horizontal)">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41935" y="124460"/>
            <a:ext cx="10871200" cy="1566545"/>
          </a:xfrm>
        </p:spPr>
        <p:txBody>
          <a:bodyPr/>
          <a:p>
            <a:r>
              <a:rPr lang="vi-VN" altLang="en-US" b="1">
                <a:solidFill>
                  <a:schemeClr val="accent6"/>
                </a:solidFill>
              </a:rPr>
              <a:t>IV, Thời gian bán thải.</a:t>
            </a:r>
            <a:endParaRPr lang="vi-VN" altLang="en-US" b="1">
              <a:solidFill>
                <a:schemeClr val="accent6"/>
              </a:solidFill>
            </a:endParaRPr>
          </a:p>
        </p:txBody>
      </p:sp>
      <p:sp>
        <p:nvSpPr>
          <p:cNvPr id="3" name="Content Placeholder 2"/>
          <p:cNvSpPr>
            <a:spLocks noGrp="1"/>
          </p:cNvSpPr>
          <p:nvPr>
            <p:ph idx="1"/>
          </p:nvPr>
        </p:nvSpPr>
        <p:spPr>
          <a:xfrm>
            <a:off x="106680" y="1440815"/>
            <a:ext cx="11247120" cy="5352415"/>
          </a:xfrm>
        </p:spPr>
        <p:txBody>
          <a:bodyPr>
            <a:normAutofit fontScale="25000"/>
          </a:bodyPr>
          <a:p>
            <a:pPr marL="0" indent="0">
              <a:buNone/>
            </a:pPr>
            <a:r>
              <a:rPr lang="vi-VN" altLang="en-US" sz="12800" b="1">
                <a:latin typeface="Times New Roman" panose="02020603050405020304" charset="0"/>
                <a:cs typeface="Times New Roman" panose="02020603050405020304" charset="0"/>
              </a:rPr>
              <a:t>1. khái niệm. </a:t>
            </a:r>
            <a:endParaRPr lang="vi-VN" altLang="en-US" sz="12800" b="1">
              <a:latin typeface="Times New Roman" panose="02020603050405020304" charset="0"/>
              <a:cs typeface="Times New Roman" panose="02020603050405020304" charset="0"/>
            </a:endParaRPr>
          </a:p>
          <a:p>
            <a:pPr marL="0" indent="0">
              <a:buNone/>
            </a:pPr>
            <a:endParaRPr lang="vi-VN" altLang="en-US"/>
          </a:p>
          <a:p>
            <a:pPr marL="0" indent="0">
              <a:buNone/>
            </a:pPr>
            <a:r>
              <a:rPr lang="vi-VN" altLang="en-US" sz="9600" b="1">
                <a:latin typeface="Times New Roman" panose="02020603050405020304" charset="0"/>
                <a:cs typeface="Times New Roman" panose="02020603050405020304" charset="0"/>
              </a:rPr>
              <a:t>Khái niệm t1/2 (half-life) được biểu thị theo 2 nghĩa:</a:t>
            </a:r>
            <a:endParaRPr lang="vi-VN" altLang="en-US" sz="9600" b="1">
              <a:latin typeface="Times New Roman" panose="02020603050405020304" charset="0"/>
              <a:cs typeface="Times New Roman" panose="02020603050405020304" charset="0"/>
            </a:endParaRPr>
          </a:p>
          <a:p>
            <a:pPr marL="0" indent="0">
              <a:buNone/>
            </a:pPr>
            <a:endParaRPr lang="vi-VN" altLang="en-US" sz="9600">
              <a:latin typeface="Times New Roman" panose="02020603050405020304" charset="0"/>
              <a:cs typeface="Times New Roman" panose="02020603050405020304" charset="0"/>
            </a:endParaRPr>
          </a:p>
          <a:p>
            <a:pPr marL="0" indent="0">
              <a:buNone/>
            </a:pPr>
            <a:r>
              <a:rPr lang="vi-VN" altLang="en-US" sz="9600">
                <a:latin typeface="Times New Roman" panose="02020603050405020304" charset="0"/>
                <a:cs typeface="Times New Roman" panose="02020603050405020304" charset="0"/>
              </a:rPr>
              <a:t>– T1/2a  hay tl/2 hấp thu là thời gian cần thiết đế một nửa lượng thuốc đã uống vào được vòng tuần hoàn.</a:t>
            </a:r>
            <a:endParaRPr lang="vi-VN" altLang="en-US" sz="9600">
              <a:latin typeface="Times New Roman" panose="02020603050405020304" charset="0"/>
              <a:cs typeface="Times New Roman" panose="02020603050405020304" charset="0"/>
            </a:endParaRPr>
          </a:p>
          <a:p>
            <a:pPr marL="0" indent="0">
              <a:buNone/>
            </a:pPr>
            <a:endParaRPr lang="vi-VN" altLang="en-US" sz="9600">
              <a:latin typeface="Times New Roman" panose="02020603050405020304" charset="0"/>
              <a:cs typeface="Times New Roman" panose="02020603050405020304" charset="0"/>
            </a:endParaRPr>
          </a:p>
          <a:p>
            <a:pPr marL="0" indent="0">
              <a:buNone/>
            </a:pPr>
            <a:r>
              <a:rPr lang="vi-VN" altLang="en-US" sz="9600">
                <a:latin typeface="Times New Roman" panose="02020603050405020304" charset="0"/>
                <a:cs typeface="Times New Roman" panose="02020603050405020304" charset="0"/>
              </a:rPr>
              <a:t>Nếu thuốc được đưa qua đường tĩnh mạch hoặc đường tiêm bắp thì pha này không có hoặc không đáng kể. như vậv không có t1/2 a.</a:t>
            </a:r>
            <a:endParaRPr lang="vi-VN" altLang="en-US" sz="9600">
              <a:latin typeface="Times New Roman" panose="02020603050405020304" charset="0"/>
              <a:cs typeface="Times New Roman" panose="02020603050405020304" charset="0"/>
            </a:endParaRPr>
          </a:p>
          <a:p>
            <a:pPr marL="0" indent="0">
              <a:buNone/>
            </a:pPr>
            <a:endParaRPr lang="vi-VN" altLang="en-US" sz="9600">
              <a:latin typeface="Times New Roman" panose="02020603050405020304" charset="0"/>
              <a:cs typeface="Times New Roman" panose="02020603050405020304" charset="0"/>
            </a:endParaRPr>
          </a:p>
          <a:p>
            <a:pPr marL="0" indent="0">
              <a:buNone/>
            </a:pPr>
            <a:r>
              <a:rPr lang="vi-VN" altLang="en-US" sz="9600">
                <a:latin typeface="Times New Roman" panose="02020603050405020304" charset="0"/>
                <a:cs typeface="Times New Roman" panose="02020603050405020304" charset="0"/>
              </a:rPr>
              <a:t>– T1/2B  hay t1/2 bài xuất là thời gian cần thiết để nồng độ thuốc trong máu giảm di một nửa.</a:t>
            </a:r>
            <a:endParaRPr lang="vi-VN" altLang="en-US" sz="96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linds(horizontal)">
                                      <p:cBhvr>
                                        <p:cTn id="13" dur="500"/>
                                        <p:tgtEl>
                                          <p:spTgt spid="3">
                                            <p:txEl>
                                              <p:pRg st="6" end="6"/>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blinds(horizontal)">
                                      <p:cBhvr>
                                        <p:cTn id="1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vi-VN" altLang="en-US" b="1">
                <a:solidFill>
                  <a:schemeClr val="accent6"/>
                </a:solidFill>
              </a:rPr>
              <a:t>2. ý nghĩa</a:t>
            </a:r>
            <a:br>
              <a:rPr lang="vi-VN" altLang="en-US"/>
            </a:br>
            <a:endParaRPr lang="vi-VN" altLang="en-US"/>
          </a:p>
        </p:txBody>
      </p:sp>
      <p:sp>
        <p:nvSpPr>
          <p:cNvPr id="3" name="Content Placeholder 2"/>
          <p:cNvSpPr>
            <a:spLocks noGrp="1"/>
          </p:cNvSpPr>
          <p:nvPr>
            <p:ph sz="half" idx="1"/>
          </p:nvPr>
        </p:nvSpPr>
        <p:spPr/>
        <p:txBody>
          <a:bodyPr/>
          <a:p>
            <a:pPr marL="0" indent="0" algn="just">
              <a:buNone/>
            </a:pPr>
            <a:r>
              <a:rPr lang="en-US">
                <a:latin typeface="Times New Roman" panose="02020603050405020304" charset="0"/>
                <a:cs typeface="Times New Roman" panose="02020603050405020304" charset="0"/>
              </a:rPr>
              <a:t>Thời gian bán thải thuốc liên quan đến số lần uống thuốc trong ngày của người bệnh. Nếu thời gian bán thải thuốc càng ngắn số lần uống thuốc trong ngày càng nhiều và ngược lại nếu thời gian bán thải thuốc càng dài thì số lần uống thuốc càng ít.</a:t>
            </a:r>
            <a:endParaRPr lang="en-US">
              <a:latin typeface="Times New Roman" panose="02020603050405020304" charset="0"/>
              <a:cs typeface="Times New Roman" panose="02020603050405020304" charset="0"/>
            </a:endParaRPr>
          </a:p>
        </p:txBody>
      </p:sp>
      <p:pic>
        <p:nvPicPr>
          <p:cNvPr id="4" name="Content Placeholder 3" descr="khai_niem_thuoc-1024x668"/>
          <p:cNvPicPr>
            <a:picLocks noChangeAspect="1"/>
          </p:cNvPicPr>
          <p:nvPr>
            <p:ph sz="half" idx="2"/>
          </p:nvPr>
        </p:nvPicPr>
        <p:blipFill>
          <a:blip r:embed="rId1"/>
          <a:stretch>
            <a:fillRect/>
          </a:stretch>
        </p:blipFill>
        <p:spPr>
          <a:xfrm>
            <a:off x="6797040" y="1426210"/>
            <a:ext cx="4556760" cy="33801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2">
            <a:hlinkClick r:id="" action="ppaction://media"/>
          </p:cNvPr>
          <p:cNvPicPr/>
          <p:nvPr>
            <p:ph idx="1"/>
            <a:videoFile r:link="rId1"/>
            <p:extLst>
              <p:ext uri="{DAA4B4D4-6D71-4841-9C94-3DE7FCFB9230}">
                <p14:media xmlns:p14="http://schemas.microsoft.com/office/powerpoint/2010/main" r:embed="rId2"/>
              </p:ext>
            </p:extLst>
            <p:custDataLst>
              <p:tags r:id="rId3"/>
            </p:custDataLst>
          </p:nvPr>
        </p:nvPicPr>
        <p:blipFill>
          <a:blip r:embed="rId4"/>
          <a:stretch>
            <a:fillRect/>
          </a:stretch>
        </p:blipFill>
        <p:spPr>
          <a:xfrm>
            <a:off x="0" y="0"/>
            <a:ext cx="12192000" cy="6857365"/>
          </a:xfrm>
          <a:prstGeom prst="rect">
            <a:avLst/>
          </a:prstGeom>
        </p:spPr>
      </p:pic>
    </p:spTree>
  </p:cSld>
  <p:clrMapOvr>
    <a:masterClrMapping/>
  </p:clrMapOvr>
  <p:timing>
    <p:tnLst>
      <p:par>
        <p:cTn id="1" dur="indefinite" restart="never" nodeType="tmRoot">
          <p:childTnLst>
            <p:video fullScrn="0">
              <p:cMediaNode>
                <p:cTn id="2" fill="hold" display="1">
                  <p:stCondLst>
                    <p:cond delay="indefinite"/>
                  </p:st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1">
            <a:hlinkClick r:id="" action="ppaction://media"/>
          </p:cNvPr>
          <p:cNvPicPr/>
          <p:nvPr>
            <p:ph idx="1"/>
            <a:videoFile r:link="rId1"/>
            <p:extLst>
              <p:ext uri="{DAA4B4D4-6D71-4841-9C94-3DE7FCFB9230}">
                <p14:media xmlns:p14="http://schemas.microsoft.com/office/powerpoint/2010/main" r:embed="rId2"/>
              </p:ext>
            </p:extLst>
            <p:custDataLst>
              <p:tags r:id="rId3"/>
            </p:custDataLst>
          </p:nvPr>
        </p:nvPicPr>
        <p:blipFill>
          <a:blip r:embed="rId4"/>
          <a:stretch>
            <a:fillRect/>
          </a:stretch>
        </p:blipFill>
        <p:spPr>
          <a:xfrm>
            <a:off x="2250440" y="0"/>
            <a:ext cx="7374255" cy="6793230"/>
          </a:xfrm>
          <a:prstGeom prst="rect">
            <a:avLst/>
          </a:prstGeom>
        </p:spPr>
      </p:pic>
    </p:spTree>
  </p:cSld>
  <p:clrMapOvr>
    <a:masterClrMapping/>
  </p:clrMapOvr>
  <p:timing>
    <p:tnLst>
      <p:par>
        <p:cTn id="1" dur="indefinite" restart="never" nodeType="tmRoot">
          <p:childTnLst>
            <p:video fullScrn="0">
              <p:cMediaNode>
                <p:cTn id="2" fill="hold" display="1">
                  <p:stCondLst>
                    <p:cond delay="indefinite"/>
                  </p:stCondLst>
                </p:cTn>
                <p:tgtEl>
                  <p:spTgt spid="2"/>
                </p:tgtEl>
              </p:cMediaNode>
            </p:video>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Content Placeholder 4"/>
          <p:cNvSpPr/>
          <p:nvPr>
            <p:ph sz="half" idx="1"/>
          </p:nvPr>
        </p:nvSpPr>
        <p:spPr>
          <a:xfrm>
            <a:off x="-192405" y="528320"/>
            <a:ext cx="6431915" cy="6329680"/>
          </a:xfrm>
        </p:spPr>
        <p:txBody>
          <a:bodyPr/>
          <a:p>
            <a:pPr marL="0" indent="0" algn="ctr">
              <a:buNone/>
            </a:pPr>
            <a:r>
              <a:rPr lang="vi-VN" altLang="en-US" sz="7200" b="1">
                <a:solidFill>
                  <a:srgbClr val="FF0000"/>
                </a:solidFill>
                <a:latin typeface="Times New Roman" panose="02020603050405020304" charset="0"/>
                <a:cs typeface="Times New Roman" panose="02020603050405020304" charset="0"/>
              </a:rPr>
              <a:t>Chủ Đề:</a:t>
            </a:r>
            <a:r>
              <a:rPr lang="vi-VN" altLang="en-US" sz="7200">
                <a:solidFill>
                  <a:srgbClr val="FF0000"/>
                </a:solidFill>
                <a:latin typeface="Times New Roman" panose="02020603050405020304" charset="0"/>
                <a:cs typeface="Times New Roman" panose="02020603050405020304" charset="0"/>
              </a:rPr>
              <a:t> </a:t>
            </a:r>
            <a:endParaRPr lang="vi-VN" altLang="en-US" sz="7200">
              <a:solidFill>
                <a:srgbClr val="FF0000"/>
              </a:solidFill>
              <a:latin typeface="Times New Roman" panose="02020603050405020304" charset="0"/>
              <a:cs typeface="Times New Roman" panose="02020603050405020304" charset="0"/>
            </a:endParaRPr>
          </a:p>
          <a:p>
            <a:pPr marL="0" indent="0" algn="ctr">
              <a:buNone/>
            </a:pPr>
            <a:endParaRPr lang="vi-VN" altLang="en-US" sz="66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charset="0"/>
              <a:cs typeface="Times New Roman" panose="02020603050405020304" charset="0"/>
            </a:endParaRPr>
          </a:p>
          <a:p>
            <a:pPr marL="0" indent="0" algn="ctr">
              <a:buNone/>
            </a:pPr>
            <a:r>
              <a:rPr lang="vi-VN" altLang="en-US" sz="66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charset="0"/>
                <a:cs typeface="Times New Roman" panose="02020603050405020304" charset="0"/>
              </a:rPr>
              <a:t>Các Thông Số Dược Động Học cơ bản.</a:t>
            </a:r>
            <a:endParaRPr lang="vi-VN" altLang="en-US" sz="66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charset="0"/>
              <a:cs typeface="Times New Roman" panose="02020603050405020304" charset="0"/>
            </a:endParaRPr>
          </a:p>
        </p:txBody>
      </p:sp>
      <p:pic>
        <p:nvPicPr>
          <p:cNvPr id="6" name="Content Placeholder 5" descr="khai_niem_thuoc-1024x668"/>
          <p:cNvPicPr>
            <a:picLocks noChangeAspect="1"/>
          </p:cNvPicPr>
          <p:nvPr>
            <p:ph sz="half" idx="2"/>
          </p:nvPr>
        </p:nvPicPr>
        <p:blipFill>
          <a:blip r:embed="rId1"/>
          <a:stretch>
            <a:fillRect/>
          </a:stretch>
        </p:blipFill>
        <p:spPr>
          <a:xfrm>
            <a:off x="5901690" y="723900"/>
            <a:ext cx="6203315" cy="60350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16205" y="0"/>
            <a:ext cx="10467975" cy="6694805"/>
          </a:xfrm>
        </p:spPr>
        <p:txBody>
          <a:bodyPr>
            <a:normAutofit lnSpcReduction="10000"/>
          </a:bodyPr>
          <a:p>
            <a:pPr marL="0" indent="0" algn="ctr">
              <a:buNone/>
            </a:pPr>
            <a:r>
              <a:rPr lang="vi-VN" altLang="en-US" sz="4000" b="1">
                <a:latin typeface="Times New Roman" panose="02020603050405020304" charset="0"/>
                <a:cs typeface="Times New Roman" panose="02020603050405020304" charset="0"/>
              </a:rPr>
              <a:t>Các Thông Số Dược Động Học</a:t>
            </a:r>
            <a:endParaRPr lang="vi-VN" altLang="en-US" sz="4000" b="1">
              <a:latin typeface="Times New Roman" panose="02020603050405020304" charset="0"/>
              <a:cs typeface="Times New Roman" panose="02020603050405020304" charset="0"/>
            </a:endParaRPr>
          </a:p>
          <a:p>
            <a:pPr marL="0" indent="0" algn="l">
              <a:buNone/>
            </a:pPr>
            <a:r>
              <a:rPr lang="vi-VN" altLang="en-US" sz="3200">
                <a:latin typeface="Times New Roman" panose="02020603050405020304" charset="0"/>
                <a:cs typeface="Times New Roman" panose="02020603050405020304" charset="0"/>
              </a:rPr>
              <a:t>* Số phận của thuốc trong cơ thể phụ thuộc vào 4 quá trình: hấp thu(A), phân bố(D), chuyển hóa(M), thải trừ(E); đó là các đặc tính về dược động học của thuốc. Càc quá trình này được phản ánh thông qua những thông số dược động học, trong đó có 4 thông số cơ bản có nhiều ý nghĩa nhất trong thực hành Lâm Sàng </a:t>
            </a:r>
            <a:r>
              <a:rPr lang="vi-VN" altLang="en-US" sz="3200">
                <a:latin typeface="Times New Roman" panose="02020603050405020304" charset="0"/>
                <a:cs typeface="Times New Roman" panose="02020603050405020304" charset="0"/>
              </a:rPr>
              <a:t>là:</a:t>
            </a:r>
            <a:endParaRPr lang="vi-VN" altLang="en-US" sz="3200">
              <a:latin typeface="Times New Roman" panose="02020603050405020304" charset="0"/>
              <a:cs typeface="Times New Roman" panose="02020603050405020304" charset="0"/>
            </a:endParaRPr>
          </a:p>
          <a:p>
            <a:pPr marL="0" indent="0" algn="l">
              <a:buNone/>
            </a:pPr>
            <a:r>
              <a:rPr lang="vi-VN" altLang="en-US" sz="3200" b="1">
                <a:solidFill>
                  <a:schemeClr val="accent6">
                    <a:lumMod val="75000"/>
                  </a:schemeClr>
                </a:solidFill>
                <a:latin typeface="Times New Roman" panose="02020603050405020304" charset="0"/>
                <a:cs typeface="Times New Roman" panose="02020603050405020304" charset="0"/>
              </a:rPr>
              <a:t>- Sinh khả dụng(F)</a:t>
            </a:r>
            <a:endParaRPr lang="vi-VN" altLang="en-US" sz="3200" b="1">
              <a:solidFill>
                <a:schemeClr val="accent6">
                  <a:lumMod val="75000"/>
                </a:schemeClr>
              </a:solidFill>
              <a:latin typeface="Times New Roman" panose="02020603050405020304" charset="0"/>
              <a:cs typeface="Times New Roman" panose="02020603050405020304" charset="0"/>
            </a:endParaRPr>
          </a:p>
          <a:p>
            <a:pPr marL="0" indent="0" algn="l">
              <a:buNone/>
            </a:pPr>
            <a:r>
              <a:rPr lang="vi-VN" altLang="en-US" sz="3200" b="1">
                <a:solidFill>
                  <a:schemeClr val="accent6">
                    <a:lumMod val="75000"/>
                  </a:schemeClr>
                </a:solidFill>
                <a:latin typeface="Times New Roman" panose="02020603050405020304" charset="0"/>
                <a:cs typeface="Times New Roman" panose="02020603050405020304" charset="0"/>
              </a:rPr>
              <a:t>-Thể tích phân bố(Vd)</a:t>
            </a:r>
            <a:endParaRPr lang="vi-VN" altLang="en-US" sz="3200" b="1">
              <a:solidFill>
                <a:schemeClr val="accent6">
                  <a:lumMod val="75000"/>
                </a:schemeClr>
              </a:solidFill>
              <a:latin typeface="Times New Roman" panose="02020603050405020304" charset="0"/>
              <a:cs typeface="Times New Roman" panose="02020603050405020304" charset="0"/>
            </a:endParaRPr>
          </a:p>
          <a:p>
            <a:pPr marL="0" indent="0" algn="l">
              <a:buNone/>
            </a:pPr>
            <a:r>
              <a:rPr lang="vi-VN" altLang="en-US" sz="3200" b="1">
                <a:solidFill>
                  <a:schemeClr val="accent6">
                    <a:lumMod val="75000"/>
                  </a:schemeClr>
                </a:solidFill>
                <a:latin typeface="Times New Roman" panose="02020603050405020304" charset="0"/>
                <a:cs typeface="Times New Roman" panose="02020603050405020304" charset="0"/>
              </a:rPr>
              <a:t>- Hệ số thanh thải( clearance-cl)</a:t>
            </a:r>
            <a:endParaRPr lang="vi-VN" altLang="en-US" sz="3200" b="1">
              <a:solidFill>
                <a:schemeClr val="accent6">
                  <a:lumMod val="75000"/>
                </a:schemeClr>
              </a:solidFill>
              <a:latin typeface="Times New Roman" panose="02020603050405020304" charset="0"/>
              <a:cs typeface="Times New Roman" panose="02020603050405020304" charset="0"/>
            </a:endParaRPr>
          </a:p>
          <a:p>
            <a:pPr marL="0" indent="0" algn="l">
              <a:buNone/>
            </a:pPr>
            <a:r>
              <a:rPr lang="vi-VN" altLang="en-US" sz="3200" b="1">
                <a:solidFill>
                  <a:schemeClr val="accent6">
                    <a:lumMod val="75000"/>
                  </a:schemeClr>
                </a:solidFill>
                <a:latin typeface="Times New Roman" panose="02020603050405020304" charset="0"/>
                <a:cs typeface="Times New Roman" panose="02020603050405020304" charset="0"/>
              </a:rPr>
              <a:t>- Thời gian bán thải hay nửa đời sinh học (t</a:t>
            </a:r>
            <a:r>
              <a:rPr lang="vi-VN" altLang="en-US" sz="3200" b="1">
                <a:solidFill>
                  <a:schemeClr val="accent6">
                    <a:lumMod val="75000"/>
                  </a:schemeClr>
                </a:solidFill>
                <a:latin typeface="Arial" panose="020B0604020202020204" pitchFamily="34" charset="0"/>
                <a:cs typeface="Arial" panose="020B0604020202020204" pitchFamily="34" charset="0"/>
              </a:rPr>
              <a:t>½)</a:t>
            </a:r>
            <a:endParaRPr lang="vi-VN" altLang="en-US" sz="3200" b="1">
              <a:solidFill>
                <a:schemeClr val="accent6">
                  <a:lumMod val="75000"/>
                </a:schemeClr>
              </a:solidFill>
              <a:latin typeface="Arial" panose="020B0604020202020204" pitchFamily="34" charset="0"/>
              <a:cs typeface="Arial" panose="020B0604020202020204" pitchFamily="34" charset="0"/>
            </a:endParaRPr>
          </a:p>
          <a:p>
            <a:pPr marL="0" indent="0" algn="l">
              <a:buNone/>
            </a:pPr>
            <a:r>
              <a:rPr lang="vi-VN" altLang="en-US" sz="3200">
                <a:latin typeface="Calibri" panose="020F0502020204030204" charset="0"/>
                <a:cs typeface="Calibri" panose="020F0502020204030204" charset="0"/>
              </a:rPr>
              <a:t>→ </a:t>
            </a:r>
            <a:r>
              <a:rPr lang="vi-VN" altLang="en-US" sz="3200">
                <a:latin typeface="Times New Roman" panose="02020603050405020304" charset="0"/>
                <a:cs typeface="Times New Roman" panose="02020603050405020304" charset="0"/>
              </a:rPr>
              <a:t>Thông qua các thông số này, cta có thể quyết định liều lượng cần đưa vào của mỗi thuốc, khoảng cách giữa các lần đưa </a:t>
            </a:r>
            <a:r>
              <a:rPr lang="vi-VN" altLang="en-US" sz="3200">
                <a:latin typeface="Times New Roman" panose="02020603050405020304" charset="0"/>
                <a:cs typeface="Times New Roman" panose="02020603050405020304" charset="0"/>
              </a:rPr>
              <a:t>thuốc,.....</a:t>
            </a:r>
            <a:endParaRPr lang="vi-VN" altLang="en-US" sz="3200">
              <a:latin typeface="Times New Roman" panose="02020603050405020304" charset="0"/>
              <a:cs typeface="Times New Roman" panose="02020603050405020304" charset="0"/>
            </a:endParaRPr>
          </a:p>
          <a:p>
            <a:pPr marL="0" indent="0" algn="l">
              <a:buNone/>
            </a:pPr>
            <a:endParaRPr lang="vi-VN" altLang="en-US" sz="32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135890" y="210185"/>
            <a:ext cx="6296025" cy="6390005"/>
          </a:xfrm>
        </p:spPr>
        <p:txBody>
          <a:bodyPr/>
          <a:p>
            <a:pPr marL="0" indent="0">
              <a:buNone/>
            </a:pPr>
            <a:r>
              <a:rPr lang="vi-VN" altLang="en-US" sz="3200" b="1">
                <a:solidFill>
                  <a:schemeClr val="accent6">
                    <a:lumMod val="75000"/>
                  </a:schemeClr>
                </a:solidFill>
                <a:latin typeface="Times New Roman" panose="02020603050405020304" charset="0"/>
                <a:cs typeface="Times New Roman" panose="02020603050405020304" charset="0"/>
              </a:rPr>
              <a:t>I. Sinh Khả Dụng:</a:t>
            </a:r>
            <a:endParaRPr lang="vi-VN" altLang="en-US" sz="3200" b="1">
              <a:solidFill>
                <a:schemeClr val="accent6">
                  <a:lumMod val="75000"/>
                </a:schemeClr>
              </a:solidFill>
              <a:latin typeface="Times New Roman" panose="02020603050405020304" charset="0"/>
              <a:cs typeface="Times New Roman" panose="02020603050405020304" charset="0"/>
            </a:endParaRPr>
          </a:p>
          <a:p>
            <a:pPr marL="0" indent="0">
              <a:buNone/>
            </a:pPr>
            <a:r>
              <a:rPr lang="vi-VN" altLang="en-US" sz="3200" i="1">
                <a:latin typeface="Times New Roman" panose="02020603050405020304" charset="0"/>
                <a:cs typeface="Times New Roman" panose="02020603050405020304" charset="0"/>
              </a:rPr>
              <a:t>1.Định nghĩa:</a:t>
            </a:r>
            <a:endParaRPr lang="vi-VN" altLang="en-US" sz="3200" i="1">
              <a:latin typeface="Times New Roman" panose="02020603050405020304" charset="0"/>
              <a:cs typeface="Times New Roman" panose="02020603050405020304" charset="0"/>
            </a:endParaRPr>
          </a:p>
          <a:p>
            <a:pPr marL="0" indent="0" algn="just">
              <a:buNone/>
            </a:pPr>
            <a:r>
              <a:rPr lang="vi-VN" altLang="en-US" sz="3200">
                <a:latin typeface="Times New Roman" panose="02020603050405020304" charset="0"/>
                <a:cs typeface="Times New Roman" panose="02020603050405020304" charset="0"/>
              </a:rPr>
              <a:t> Sinh Khả Dụng(SKD) là thông số biểu thị tỷ lệ thuốc vào được vòng tuần hoàn chung ở dạng còn hoạt tính so với liều đã dùng (F%), tốc độ (Tmax) và cường độ(Cmax) thuốc thâm nhập được vào vòng tuần hoàn </a:t>
            </a:r>
            <a:r>
              <a:rPr lang="vi-VN" altLang="en-US" sz="3200">
                <a:latin typeface="Times New Roman" panose="02020603050405020304" charset="0"/>
                <a:cs typeface="Times New Roman" panose="02020603050405020304" charset="0"/>
              </a:rPr>
              <a:t>chung.</a:t>
            </a:r>
            <a:endParaRPr lang="vi-VN" altLang="en-US" sz="3200">
              <a:latin typeface="Times New Roman" panose="02020603050405020304" charset="0"/>
              <a:cs typeface="Times New Roman" panose="02020603050405020304" charset="0"/>
            </a:endParaRPr>
          </a:p>
          <a:p>
            <a:pPr marL="0" indent="0" algn="just">
              <a:buNone/>
            </a:pPr>
            <a:endParaRPr lang="vi-VN" altLang="en-US" sz="3200">
              <a:latin typeface="Times New Roman" panose="02020603050405020304" charset="0"/>
              <a:cs typeface="Times New Roman" panose="02020603050405020304" charset="0"/>
            </a:endParaRPr>
          </a:p>
          <a:p>
            <a:pPr marL="0" indent="0" algn="just">
              <a:buNone/>
            </a:pPr>
            <a:endParaRPr lang="vi-VN" altLang="en-US" sz="3200">
              <a:latin typeface="Times New Roman" panose="02020603050405020304" charset="0"/>
              <a:cs typeface="Times New Roman" panose="02020603050405020304" charset="0"/>
            </a:endParaRPr>
          </a:p>
          <a:p>
            <a:pPr marL="0" indent="0">
              <a:buNone/>
            </a:pPr>
            <a:endParaRPr lang="vi-VN" altLang="en-US" sz="3200">
              <a:latin typeface="Times New Roman" panose="02020603050405020304" charset="0"/>
              <a:cs typeface="Times New Roman" panose="02020603050405020304" charset="0"/>
            </a:endParaRPr>
          </a:p>
        </p:txBody>
      </p:sp>
      <p:pic>
        <p:nvPicPr>
          <p:cNvPr id="4" name="Content Placeholder 3" descr="z5286933749292_86d9e8f116270c8ed4098902b700fd1b"/>
          <p:cNvPicPr>
            <a:picLocks noChangeAspect="1"/>
          </p:cNvPicPr>
          <p:nvPr>
            <p:ph sz="half" idx="2"/>
          </p:nvPr>
        </p:nvPicPr>
        <p:blipFill>
          <a:blip r:embed="rId1"/>
          <a:stretch>
            <a:fillRect/>
          </a:stretch>
        </p:blipFill>
        <p:spPr>
          <a:xfrm>
            <a:off x="6431915" y="1250950"/>
            <a:ext cx="5680710" cy="47409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08585" y="3431540"/>
            <a:ext cx="11245215" cy="2635885"/>
          </a:xfrm>
        </p:spPr>
        <p:txBody>
          <a:bodyPr>
            <a:normAutofit fontScale="90000"/>
          </a:bodyPr>
          <a:p>
            <a:r>
              <a:rPr lang="vi-VN" altLang="en-US" sz="3600" b="1">
                <a:latin typeface="Times New Roman" panose="02020603050405020304" charset="0"/>
                <a:cs typeface="Times New Roman" panose="02020603050405020304" charset="0"/>
              </a:rPr>
              <a:t>Có 2 loại sinh khả dụng :</a:t>
            </a:r>
            <a:br>
              <a:rPr lang="vi-VN" altLang="en-US" sz="3600">
                <a:latin typeface="Times New Roman" panose="02020603050405020304" charset="0"/>
                <a:cs typeface="Times New Roman" panose="02020603050405020304" charset="0"/>
              </a:rPr>
            </a:br>
            <a:r>
              <a:rPr lang="vi-VN" altLang="en-US" sz="2800" u="sng">
                <a:latin typeface="Times New Roman" panose="02020603050405020304" charset="0"/>
                <a:cs typeface="Times New Roman" panose="02020603050405020304" charset="0"/>
              </a:rPr>
              <a:t>● Sinh khả dụng tuyệt đối:</a:t>
            </a:r>
            <a:r>
              <a:rPr lang="vi-VN" altLang="en-US" sz="2800">
                <a:latin typeface="Times New Roman" panose="02020603050405020304" charset="0"/>
                <a:cs typeface="Times New Roman" panose="02020603050405020304" charset="0"/>
              </a:rPr>
              <a:t> là tỷ lệ giữa trị số SKD của 1 thuốc thu được khi đưa thuốc ngoài đường tĩnh mạch (đường uống) so với trị số khả dụng đưa qua đường tĩnh mạch. </a:t>
            </a:r>
            <a:br>
              <a:rPr lang="vi-VN" altLang="en-US" sz="2800">
                <a:latin typeface="Times New Roman" panose="02020603050405020304" charset="0"/>
                <a:cs typeface="Times New Roman" panose="02020603050405020304" charset="0"/>
              </a:rPr>
            </a:br>
            <a:br>
              <a:rPr lang="vi-VN" altLang="en-US" sz="2800">
                <a:latin typeface="Times New Roman" panose="02020603050405020304" charset="0"/>
                <a:cs typeface="Times New Roman" panose="02020603050405020304" charset="0"/>
              </a:rPr>
            </a:br>
            <a:br>
              <a:rPr lang="vi-VN" altLang="en-US" sz="2800">
                <a:latin typeface="Times New Roman" panose="02020603050405020304" charset="0"/>
                <a:cs typeface="Times New Roman" panose="02020603050405020304" charset="0"/>
              </a:rPr>
            </a:br>
            <a:br>
              <a:rPr lang="vi-VN" altLang="en-US" sz="2800">
                <a:latin typeface="Times New Roman" panose="02020603050405020304" charset="0"/>
                <a:cs typeface="Times New Roman" panose="02020603050405020304" charset="0"/>
              </a:rPr>
            </a:br>
            <a:r>
              <a:rPr lang="vi-VN" altLang="en-US" sz="2800">
                <a:latin typeface="Times New Roman" panose="02020603050405020304" charset="0"/>
                <a:cs typeface="Times New Roman" panose="02020603050405020304" charset="0"/>
              </a:rPr>
              <a:t>Trong đó:</a:t>
            </a:r>
            <a:br>
              <a:rPr lang="vi-VN" altLang="en-US" sz="2800">
                <a:latin typeface="Times New Roman" panose="02020603050405020304" charset="0"/>
                <a:cs typeface="Times New Roman" panose="02020603050405020304" charset="0"/>
              </a:rPr>
            </a:br>
            <a:r>
              <a:rPr lang="vi-VN" altLang="en-US" sz="2800">
                <a:latin typeface="Times New Roman" panose="02020603050405020304" charset="0"/>
                <a:cs typeface="Times New Roman" panose="02020603050405020304" charset="0"/>
              </a:rPr>
              <a:t>F: Sinh khả dụng (%)</a:t>
            </a:r>
            <a:br>
              <a:rPr lang="vi-VN" altLang="en-US" sz="2800">
                <a:latin typeface="Times New Roman" panose="02020603050405020304" charset="0"/>
                <a:cs typeface="Times New Roman" panose="02020603050405020304" charset="0"/>
              </a:rPr>
            </a:br>
            <a:r>
              <a:rPr lang="vi-VN" altLang="en-US" sz="2800">
                <a:latin typeface="Times New Roman" panose="02020603050405020304" charset="0"/>
                <a:cs typeface="Times New Roman" panose="02020603050405020304" charset="0"/>
              </a:rPr>
              <a:t> AUG:là diện tích dưới đường cong biểu diễn sự biến thiên của nồng độ thuốc ,...</a:t>
            </a:r>
            <a:br>
              <a:rPr lang="vi-VN" altLang="en-US" sz="2800">
                <a:latin typeface="Times New Roman" panose="02020603050405020304" charset="0"/>
                <a:cs typeface="Times New Roman" panose="02020603050405020304" charset="0"/>
              </a:rPr>
            </a:br>
            <a:r>
              <a:rPr lang="vi-VN" altLang="en-US" sz="2800">
                <a:latin typeface="Times New Roman" panose="02020603050405020304" charset="0"/>
                <a:cs typeface="Times New Roman" panose="02020603050405020304" charset="0"/>
              </a:rPr>
              <a:t>D: liều dùng (mg hoặc mcg)</a:t>
            </a:r>
            <a:br>
              <a:rPr lang="vi-VN" altLang="en-US" sz="2800">
                <a:latin typeface="Times New Roman" panose="02020603050405020304" charset="0"/>
                <a:cs typeface="Times New Roman" panose="02020603050405020304" charset="0"/>
              </a:rPr>
            </a:br>
            <a:r>
              <a:rPr lang="vi-VN" altLang="en-US" sz="2800" u="sng">
                <a:latin typeface="Calibri" panose="020F0502020204030204" charset="0"/>
                <a:cs typeface="Times New Roman" panose="02020603050405020304" charset="0"/>
              </a:rPr>
              <a:t>● Sinh khả dụng tương đối:</a:t>
            </a:r>
            <a:r>
              <a:rPr lang="vi-VN" altLang="en-US" sz="2800">
                <a:latin typeface="Calibri" panose="020F0502020204030204" charset="0"/>
                <a:cs typeface="Times New Roman" panose="02020603050405020304" charset="0"/>
              </a:rPr>
              <a:t> là tỷ lệ so sánh giữa 2 giá trị SKD của cùng 1 hoạt chất,cùng 1 đường đưa thuốc, cùng 1 mức liều nhưng của 2 hãng sản xuất khác nhau hoặc của 2 dạng bào chế khác nhau.</a:t>
            </a:r>
            <a:br>
              <a:rPr lang="vi-VN" altLang="en-US" sz="2800">
                <a:latin typeface="Calibri" panose="020F0502020204030204" charset="0"/>
                <a:cs typeface="Times New Roman" panose="02020603050405020304" charset="0"/>
              </a:rPr>
            </a:br>
            <a:br>
              <a:rPr lang="vi-VN" altLang="en-US" sz="2800">
                <a:latin typeface="Times New Roman" panose="02020603050405020304" charset="0"/>
                <a:cs typeface="Times New Roman" panose="02020603050405020304" charset="0"/>
              </a:rPr>
            </a:br>
            <a:br>
              <a:rPr lang="vi-VN" altLang="en-US" sz="2800">
                <a:latin typeface="Times New Roman" panose="02020603050405020304" charset="0"/>
                <a:cs typeface="Times New Roman" panose="02020603050405020304" charset="0"/>
              </a:rPr>
            </a:br>
            <a:br>
              <a:rPr lang="vi-VN" altLang="en-US" sz="2800">
                <a:latin typeface="Times New Roman" panose="02020603050405020304" charset="0"/>
                <a:cs typeface="Times New Roman" panose="02020603050405020304" charset="0"/>
              </a:rPr>
            </a:br>
            <a:br>
              <a:rPr lang="vi-VN" altLang="en-US" sz="2800">
                <a:latin typeface="Times New Roman" panose="02020603050405020304" charset="0"/>
                <a:cs typeface="Times New Roman" panose="02020603050405020304" charset="0"/>
              </a:rPr>
            </a:br>
            <a:br>
              <a:rPr lang="vi-VN" altLang="en-US" sz="3600">
                <a:latin typeface="Times New Roman" panose="02020603050405020304" charset="0"/>
                <a:cs typeface="Times New Roman" panose="02020603050405020304" charset="0"/>
              </a:rPr>
            </a:br>
            <a:br>
              <a:rPr lang="vi-VN" altLang="en-US" sz="3600">
                <a:latin typeface="Times New Roman" panose="02020603050405020304" charset="0"/>
                <a:cs typeface="Times New Roman" panose="02020603050405020304" charset="0"/>
              </a:rPr>
            </a:br>
            <a:br>
              <a:rPr lang="vi-VN" altLang="en-US" sz="3600">
                <a:latin typeface="Times New Roman" panose="02020603050405020304" charset="0"/>
                <a:cs typeface="Times New Roman" panose="02020603050405020304" charset="0"/>
              </a:rPr>
            </a:br>
            <a:endParaRPr lang="vi-VN" altLang="en-US" sz="3600">
              <a:latin typeface="Times New Roman" panose="02020603050405020304" charset="0"/>
              <a:cs typeface="Times New Roman" panose="02020603050405020304" charset="0"/>
            </a:endParaRPr>
          </a:p>
        </p:txBody>
      </p:sp>
      <p:pic>
        <p:nvPicPr>
          <p:cNvPr id="4" name="Content Placeholder 3" descr="z5286957908993_a406f7f3e90206b5353a5ac32df9f904"/>
          <p:cNvPicPr>
            <a:picLocks noChangeAspect="1"/>
          </p:cNvPicPr>
          <p:nvPr>
            <p:ph sz="half" idx="1"/>
          </p:nvPr>
        </p:nvPicPr>
        <p:blipFill>
          <a:blip r:embed="rId1"/>
          <a:srcRect/>
          <a:stretch>
            <a:fillRect/>
          </a:stretch>
        </p:blipFill>
        <p:spPr>
          <a:xfrm rot="16200000">
            <a:off x="4130675" y="421005"/>
            <a:ext cx="942340" cy="4351655"/>
          </a:xfrm>
          <a:prstGeom prst="rect">
            <a:avLst/>
          </a:prstGeom>
        </p:spPr>
      </p:pic>
      <p:pic>
        <p:nvPicPr>
          <p:cNvPr id="5" name="Content Placeholder 4" descr="z5286989221882_3af01f87de2f495166f72167d4358cc9"/>
          <p:cNvPicPr>
            <a:picLocks noChangeAspect="1"/>
          </p:cNvPicPr>
          <p:nvPr>
            <p:ph sz="half" idx="2"/>
          </p:nvPr>
        </p:nvPicPr>
        <p:blipFill>
          <a:blip r:embed="rId2"/>
          <a:stretch>
            <a:fillRect/>
          </a:stretch>
        </p:blipFill>
        <p:spPr>
          <a:xfrm rot="16200000">
            <a:off x="4944745" y="4052570"/>
            <a:ext cx="840740" cy="40036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bldLst>
      <p:bldP spid="2" grpId="1"/>
      <p:bldP spid="2" grpId="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25755" y="0"/>
            <a:ext cx="11028045" cy="5422900"/>
          </a:xfrm>
        </p:spPr>
        <p:txBody>
          <a:bodyPr>
            <a:normAutofit/>
          </a:bodyPr>
          <a:p>
            <a:r>
              <a:rPr lang="vi-VN" altLang="en-US" sz="3555" b="1" u="sng"/>
              <a:t>2 .Ý nghĩa của AUC</a:t>
            </a:r>
            <a:br>
              <a:rPr lang="vi-VN" altLang="en-US" sz="2800" b="1" u="sng"/>
            </a:br>
            <a:br>
              <a:rPr lang="vi-VN" altLang="en-US" sz="2800" b="1" u="sng"/>
            </a:br>
            <a:br>
              <a:rPr lang="vi-VN" altLang="en-US" sz="2800" b="1" u="sng"/>
            </a:br>
            <a:r>
              <a:rPr lang="vi-VN" altLang="en-US" sz="2220"/>
              <a:t>Từ giá trị diện tích dưới đường cong ta có thể tỉnh được sinh khả dụng (Bioavailability) của thuốc.</a:t>
            </a:r>
            <a:br>
              <a:rPr lang="vi-VN" altLang="en-US" sz="2220"/>
            </a:br>
            <a:br>
              <a:rPr lang="vi-VN" altLang="en-US" sz="2220"/>
            </a:br>
            <a:r>
              <a:rPr lang="vi-VN" altLang="en-US" sz="2220"/>
              <a:t>Sinh khả dụng (SKD) là thông số biểu thị tỷ lệ thuốc vào được vòng tuần hoàn chung ở dạng còn hoạt tính so với liều đã dùng (F%), tốc độ (Tmax) và cường độ (Cmax) thuốc thâm nhập được vào vòng tuần hoàn chung.</a:t>
            </a:r>
            <a:br>
              <a:rPr lang="vi-VN" altLang="en-US" sz="2220"/>
            </a:br>
            <a:br>
              <a:rPr lang="vi-VN" altLang="en-US" sz="2220"/>
            </a:br>
            <a:r>
              <a:rPr lang="vi-VN" altLang="en-US" sz="2220"/>
              <a:t>Như vậy nhắc đến AUC, ta luôn nhớ đến 3 thông số cơ bản đó là F%, Tmax, Cmax</a:t>
            </a:r>
            <a:br>
              <a:rPr lang="vi-VN" altLang="en-US" sz="2220"/>
            </a:br>
            <a:br>
              <a:rPr lang="vi-VN" altLang="en-US" sz="2220"/>
            </a:br>
            <a:r>
              <a:rPr lang="vi-VN" altLang="en-US" sz="2220"/>
              <a:t>Những chất có phạm vi điều trị hẹp, tương đương sinh hoc chỉ đạt được nếu cả 3 thông số: AUC, Cmax và Tmax bằng nhau (sai khác trong phạm vi cho phép).</a:t>
            </a:r>
            <a:endParaRPr lang="vi-VN" altLang="en-US" sz="2220"/>
          </a:p>
        </p:txBody>
      </p:sp>
      <p:sp>
        <p:nvSpPr>
          <p:cNvPr id="4" name="Content Placeholder 3"/>
          <p:cNvSpPr/>
          <p:nvPr>
            <p:ph idx="1"/>
          </p:nvPr>
        </p:nvSpPr>
        <p:spPr>
          <a:xfrm>
            <a:off x="386080" y="1806575"/>
            <a:ext cx="10967720" cy="4370705"/>
          </a:xfrm>
        </p:spPr>
        <p:txBody>
          <a:bodyPr/>
          <a:p>
            <a:endParaRPr lang="en-US"/>
          </a:p>
        </p:txBody>
      </p:sp>
    </p:spTree>
  </p:cSld>
  <p:clrMapOvr>
    <a:masterClrMapping/>
  </p:clrMapOvr>
  <p:timing>
    <p:tnLst>
      <p:par>
        <p:cTn id="1" dur="indefinite" restart="never" nodeType="tmRoot"/>
      </p:par>
    </p:tnLst>
    <p:bldLst>
      <p:bldP spid="2" grpId="1"/>
      <p:bldP spid="2" grpId="3"/>
      <p:bldP spid="2" grpId="5"/>
      <p:bldP spid="2" grpId="7"/>
      <p:bldP spid="2" grpId="9"/>
      <p:bldP spid="2" grpId="1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75260" y="365125"/>
            <a:ext cx="7129780" cy="5953125"/>
          </a:xfrm>
        </p:spPr>
        <p:txBody>
          <a:bodyPr>
            <a:normAutofit/>
          </a:bodyPr>
          <a:p>
            <a:r>
              <a:rPr lang="vi-VN" altLang="en-US">
                <a:solidFill>
                  <a:schemeClr val="accent6">
                    <a:lumMod val="75000"/>
                  </a:schemeClr>
                </a:solidFill>
              </a:rPr>
              <a:t>II, Thể tích phân bố(Vd)</a:t>
            </a:r>
            <a:br>
              <a:rPr lang="vi-VN" altLang="en-US">
                <a:solidFill>
                  <a:schemeClr val="accent6">
                    <a:lumMod val="75000"/>
                  </a:schemeClr>
                </a:solidFill>
              </a:rPr>
            </a:br>
            <a:r>
              <a:rPr lang="vi-VN" altLang="en-US" sz="2800" b="1">
                <a:solidFill>
                  <a:schemeClr val="tx1"/>
                </a:solidFill>
              </a:rPr>
              <a:t>1. Định nghĩa:</a:t>
            </a:r>
            <a:br>
              <a:rPr lang="vi-VN" altLang="en-US" sz="2800" b="1">
                <a:solidFill>
                  <a:schemeClr val="tx1"/>
                </a:solidFill>
              </a:rPr>
            </a:br>
            <a:br>
              <a:rPr lang="vi-VN" altLang="en-US" sz="2220" b="1">
                <a:solidFill>
                  <a:schemeClr val="tx1"/>
                </a:solidFill>
              </a:rPr>
            </a:br>
            <a:r>
              <a:rPr lang="vi-VN" altLang="en-US" sz="2220">
                <a:solidFill>
                  <a:schemeClr val="tx1"/>
                </a:solidFill>
              </a:rPr>
              <a:t>Thể tích phân bố (còn gọi là thể tích phân bố biểu kiến), biểu thị một thể tích giả định, cần phải có để toàn bộ lượng thuốc được đưa vào cơ thể phân bố ở nồng độ bằng nồng độ trong huyết tương.</a:t>
            </a:r>
            <a:br>
              <a:rPr lang="vi-VN" altLang="en-US" sz="2220">
                <a:solidFill>
                  <a:schemeClr val="tx1"/>
                </a:solidFill>
              </a:rPr>
            </a:br>
            <a:br>
              <a:rPr lang="vi-VN" altLang="en-US" sz="2220">
                <a:solidFill>
                  <a:schemeClr val="tx1"/>
                </a:solidFill>
              </a:rPr>
            </a:br>
            <a:r>
              <a:rPr lang="vi-VN" altLang="en-US" sz="2220">
                <a:solidFill>
                  <a:schemeClr val="tx1"/>
                </a:solidFill>
              </a:rPr>
              <a:t>Thể tích phân bố không biểu thị một thể tích sinh lý thực; và thể tích này không có liên quan gì đến thể tích máu, huyết tương, huyết thanh hoặc phần nước của cơ thể.</a:t>
            </a:r>
            <a:br>
              <a:rPr lang="vi-VN" altLang="en-US" sz="2220">
                <a:solidFill>
                  <a:schemeClr val="tx1"/>
                </a:solidFill>
              </a:rPr>
            </a:br>
            <a:br>
              <a:rPr lang="vi-VN" altLang="en-US" sz="2220">
                <a:solidFill>
                  <a:schemeClr val="tx1"/>
                </a:solidFill>
              </a:rPr>
            </a:br>
            <a:r>
              <a:rPr lang="vi-VN" altLang="en-US" sz="2220">
                <a:solidFill>
                  <a:schemeClr val="tx1"/>
                </a:solidFill>
              </a:rPr>
              <a:t>Trị số Vd thường được tính sẵn và có thể sử dụng với những đối tượng không có những bất thường về sinh lý hoặc không có bệnh gan, thận trầm trọng.</a:t>
            </a:r>
            <a:br>
              <a:rPr lang="vi-VN" altLang="en-US">
                <a:solidFill>
                  <a:schemeClr val="accent6">
                    <a:lumMod val="75000"/>
                  </a:schemeClr>
                </a:solidFill>
              </a:rPr>
            </a:br>
            <a:endParaRPr lang="vi-VN" altLang="en-US">
              <a:solidFill>
                <a:schemeClr val="accent6">
                  <a:lumMod val="75000"/>
                </a:schemeClr>
              </a:solidFill>
            </a:endParaRPr>
          </a:p>
        </p:txBody>
      </p:sp>
      <p:pic>
        <p:nvPicPr>
          <p:cNvPr id="4" name="Content Placeholder 3" descr="z5287027448259_a3fa28a73f3e6a37b03e46185f89474e"/>
          <p:cNvPicPr>
            <a:picLocks noChangeAspect="1"/>
          </p:cNvPicPr>
          <p:nvPr>
            <p:ph idx="1"/>
          </p:nvPr>
        </p:nvPicPr>
        <p:blipFill>
          <a:blip r:embed="rId1"/>
          <a:stretch>
            <a:fillRect/>
          </a:stretch>
        </p:blipFill>
        <p:spPr>
          <a:xfrm>
            <a:off x="8045450" y="960120"/>
            <a:ext cx="3439160" cy="4995545"/>
          </a:xfrm>
          <a:prstGeom prst="rect">
            <a:avLst/>
          </a:prstGeom>
        </p:spPr>
      </p:pic>
    </p:spTree>
  </p:cSld>
  <p:clrMapOvr>
    <a:masterClrMapping/>
  </p:clrMapOvr>
  <p:timing>
    <p:tnLst>
      <p:par>
        <p:cTn id="1" dur="indefinite" restart="never" nodeType="tmRoot"/>
      </p:par>
    </p:tnLst>
    <p:bldLst>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0" y="635"/>
            <a:ext cx="11353800" cy="6176645"/>
          </a:xfrm>
        </p:spPr>
        <p:txBody>
          <a:bodyPr>
            <a:normAutofit fontScale="25000"/>
          </a:bodyPr>
          <a:p>
            <a:pPr marL="0" indent="0" algn="l">
              <a:buNone/>
            </a:pPr>
            <a:r>
              <a:rPr lang="en-US" sz="9600" b="1" u="sng">
                <a:solidFill>
                  <a:schemeClr val="accent6"/>
                </a:solidFill>
                <a:latin typeface="Times New Roman" panose="02020603050405020304" charset="0"/>
                <a:cs typeface="Times New Roman" panose="02020603050405020304" charset="0"/>
              </a:rPr>
              <a:t>Ý nghĩa của chỉ số</a:t>
            </a:r>
            <a:endParaRPr lang="en-US" sz="9600" b="1" u="sng">
              <a:solidFill>
                <a:schemeClr val="accent6"/>
              </a:solidFill>
              <a:latin typeface="Times New Roman" panose="02020603050405020304" charset="0"/>
              <a:cs typeface="Times New Roman" panose="02020603050405020304" charset="0"/>
            </a:endParaRPr>
          </a:p>
          <a:p>
            <a:pPr marL="0" indent="0" algn="l">
              <a:buNone/>
            </a:pPr>
            <a:r>
              <a:rPr lang="en-US" sz="8000">
                <a:latin typeface="Times New Roman" panose="02020603050405020304" charset="0"/>
                <a:cs typeface="Times New Roman" panose="02020603050405020304" charset="0"/>
              </a:rPr>
              <a:t>Cho biết liều dùng đưa vào ban đầu</a:t>
            </a:r>
            <a:endParaRPr lang="en-US" sz="8000">
              <a:latin typeface="Times New Roman" panose="02020603050405020304" charset="0"/>
              <a:cs typeface="Times New Roman" panose="02020603050405020304" charset="0"/>
            </a:endParaRPr>
          </a:p>
          <a:p>
            <a:pPr marL="0" indent="0" algn="l">
              <a:buNone/>
            </a:pPr>
            <a:r>
              <a:rPr lang="en-US" sz="8000">
                <a:latin typeface="Times New Roman" panose="02020603050405020304" charset="0"/>
                <a:cs typeface="Times New Roman" panose="02020603050405020304" charset="0"/>
              </a:rPr>
              <a:t>Từ thể tích phân bố cho biết trước, ta có thể tính toán được liều thuốc đưa vào ban đầu để thuốc đạt được nồng độ cân bằng trong máu</a:t>
            </a:r>
            <a:endParaRPr lang="en-US" sz="8000">
              <a:latin typeface="Times New Roman" panose="02020603050405020304" charset="0"/>
              <a:cs typeface="Times New Roman" panose="02020603050405020304" charset="0"/>
            </a:endParaRPr>
          </a:p>
          <a:p>
            <a:pPr marL="0" indent="0" algn="l">
              <a:buNone/>
            </a:pPr>
            <a:r>
              <a:rPr lang="en-US" sz="8000">
                <a:latin typeface="Times New Roman" panose="02020603050405020304" charset="0"/>
                <a:cs typeface="Times New Roman" panose="02020603050405020304" charset="0"/>
              </a:rPr>
              <a:t>công thức: D=Vd*Cp/ F</a:t>
            </a:r>
            <a:endParaRPr lang="en-US" sz="8000">
              <a:latin typeface="Times New Roman" panose="02020603050405020304" charset="0"/>
              <a:cs typeface="Times New Roman" panose="02020603050405020304" charset="0"/>
            </a:endParaRPr>
          </a:p>
          <a:p>
            <a:pPr marL="0" indent="0">
              <a:buNone/>
            </a:pPr>
            <a:r>
              <a:rPr lang="en-US" sz="8000">
                <a:latin typeface="Times New Roman" panose="02020603050405020304" charset="0"/>
                <a:cs typeface="Times New Roman" panose="02020603050405020304" charset="0"/>
              </a:rPr>
              <a:t>trong đó</a:t>
            </a:r>
            <a:r>
              <a:rPr lang="vi-VN" altLang="en-US" sz="8000">
                <a:latin typeface="Times New Roman" panose="02020603050405020304" charset="0"/>
                <a:cs typeface="Times New Roman" panose="02020603050405020304" charset="0"/>
              </a:rPr>
              <a:t>:</a:t>
            </a:r>
            <a:endParaRPr lang="vi-VN" altLang="en-US" sz="8000">
              <a:latin typeface="Times New Roman" panose="02020603050405020304" charset="0"/>
              <a:cs typeface="Times New Roman" panose="02020603050405020304" charset="0"/>
            </a:endParaRPr>
          </a:p>
          <a:p>
            <a:pPr marL="0" indent="0">
              <a:buNone/>
            </a:pPr>
            <a:r>
              <a:rPr lang="en-US" sz="8000">
                <a:latin typeface="Times New Roman" panose="02020603050405020304" charset="0"/>
                <a:cs typeface="Times New Roman" panose="02020603050405020304" charset="0"/>
              </a:rPr>
              <a:t> D</a:t>
            </a:r>
            <a:r>
              <a:rPr lang="vi-VN" altLang="en-US" sz="8000">
                <a:latin typeface="Times New Roman" panose="02020603050405020304" charset="0"/>
                <a:cs typeface="Times New Roman" panose="02020603050405020304" charset="0"/>
              </a:rPr>
              <a:t>:</a:t>
            </a:r>
            <a:r>
              <a:rPr lang="en-US" sz="8000">
                <a:latin typeface="Times New Roman" panose="02020603050405020304" charset="0"/>
                <a:cs typeface="Times New Roman" panose="02020603050405020304" charset="0"/>
              </a:rPr>
              <a:t> là liều thuốc đưa vào</a:t>
            </a:r>
            <a:endParaRPr lang="en-US" sz="8000">
              <a:latin typeface="Times New Roman" panose="02020603050405020304" charset="0"/>
              <a:cs typeface="Times New Roman" panose="02020603050405020304" charset="0"/>
            </a:endParaRPr>
          </a:p>
          <a:p>
            <a:pPr marL="0" indent="0">
              <a:buNone/>
            </a:pPr>
            <a:r>
              <a:rPr lang="en-US" sz="8000">
                <a:latin typeface="Times New Roman" panose="02020603050405020304" charset="0"/>
                <a:cs typeface="Times New Roman" panose="02020603050405020304" charset="0"/>
              </a:rPr>
              <a:t>Cp</a:t>
            </a:r>
            <a:r>
              <a:rPr lang="vi-VN" altLang="en-US" sz="8000">
                <a:latin typeface="Times New Roman" panose="02020603050405020304" charset="0"/>
                <a:cs typeface="Times New Roman" panose="02020603050405020304" charset="0"/>
              </a:rPr>
              <a:t>:</a:t>
            </a:r>
            <a:r>
              <a:rPr lang="en-US" sz="8000">
                <a:latin typeface="Times New Roman" panose="02020603050405020304" charset="0"/>
                <a:cs typeface="Times New Roman" panose="02020603050405020304" charset="0"/>
              </a:rPr>
              <a:t>là nồng độ thuốc cần đạt được để có tác dụng điều trị</a:t>
            </a:r>
            <a:endParaRPr lang="en-US" sz="8000">
              <a:latin typeface="Times New Roman" panose="02020603050405020304" charset="0"/>
              <a:cs typeface="Times New Roman" panose="02020603050405020304" charset="0"/>
            </a:endParaRPr>
          </a:p>
          <a:p>
            <a:pPr marL="0" indent="0">
              <a:buNone/>
            </a:pPr>
            <a:r>
              <a:rPr lang="en-US" sz="8000">
                <a:latin typeface="Times New Roman" panose="02020603050405020304" charset="0"/>
                <a:cs typeface="Times New Roman" panose="02020603050405020304" charset="0"/>
              </a:rPr>
              <a:t>F</a:t>
            </a:r>
            <a:r>
              <a:rPr lang="vi-VN" altLang="en-US" sz="8000">
                <a:latin typeface="Times New Roman" panose="02020603050405020304" charset="0"/>
                <a:cs typeface="Times New Roman" panose="02020603050405020304" charset="0"/>
              </a:rPr>
              <a:t>:</a:t>
            </a:r>
            <a:r>
              <a:rPr lang="en-US" sz="8000">
                <a:latin typeface="Times New Roman" panose="02020603050405020304" charset="0"/>
                <a:cs typeface="Times New Roman" panose="02020603050405020304" charset="0"/>
              </a:rPr>
              <a:t> là sinh khả dụng của thuốc đó</a:t>
            </a:r>
            <a:endParaRPr lang="en-US" sz="8000">
              <a:latin typeface="Times New Roman" panose="02020603050405020304" charset="0"/>
              <a:cs typeface="Times New Roman" panose="02020603050405020304" charset="0"/>
            </a:endParaRPr>
          </a:p>
          <a:p>
            <a:pPr marL="0" indent="0">
              <a:buNone/>
            </a:pPr>
            <a:r>
              <a:rPr lang="en-US" sz="8000" b="1" u="sng">
                <a:solidFill>
                  <a:schemeClr val="accent6"/>
                </a:solidFill>
                <a:latin typeface="Times New Roman" panose="02020603050405020304" charset="0"/>
                <a:cs typeface="Times New Roman" panose="02020603050405020304" charset="0"/>
              </a:rPr>
              <a:t>ví dụ:</a:t>
            </a:r>
            <a:endParaRPr lang="en-US" sz="8000" b="1" u="sng">
              <a:solidFill>
                <a:schemeClr val="accent6"/>
              </a:solidFill>
              <a:latin typeface="Times New Roman" panose="02020603050405020304" charset="0"/>
              <a:cs typeface="Times New Roman" panose="02020603050405020304" charset="0"/>
            </a:endParaRPr>
          </a:p>
          <a:p>
            <a:pPr marL="0" indent="0">
              <a:buNone/>
            </a:pPr>
            <a:r>
              <a:rPr lang="en-US" sz="8000">
                <a:latin typeface="Times New Roman" panose="02020603050405020304" charset="0"/>
                <a:cs typeface="Times New Roman" panose="02020603050405020304" charset="0"/>
              </a:rPr>
              <a:t>Thế tích phân bố của digoxin là 7 L/kg. Tính liều digoxin cần đưa theo đường tĩnh mạch để đạt được nồng độ điều trị trong máu là 1 mcg/L.</a:t>
            </a:r>
            <a:endParaRPr lang="en-US" sz="8000">
              <a:latin typeface="Times New Roman" panose="02020603050405020304" charset="0"/>
              <a:cs typeface="Times New Roman" panose="02020603050405020304" charset="0"/>
            </a:endParaRPr>
          </a:p>
          <a:p>
            <a:pPr marL="0" indent="0">
              <a:buNone/>
            </a:pPr>
            <a:r>
              <a:rPr lang="en-US" sz="8000">
                <a:latin typeface="Times New Roman" panose="02020603050405020304" charset="0"/>
                <a:cs typeface="Times New Roman" panose="02020603050405020304" charset="0"/>
              </a:rPr>
              <a:t>Cách giảiVì trường hợp này thuốc đưa qua đường tĩnh mạch nên sinh khả dụng của thuốc</a:t>
            </a:r>
            <a:endParaRPr lang="en-US" sz="8000">
              <a:latin typeface="Times New Roman" panose="02020603050405020304" charset="0"/>
              <a:cs typeface="Times New Roman" panose="02020603050405020304" charset="0"/>
            </a:endParaRPr>
          </a:p>
          <a:p>
            <a:pPr marL="0" indent="0">
              <a:buNone/>
            </a:pPr>
            <a:r>
              <a:rPr lang="en-US" sz="8000">
                <a:latin typeface="Times New Roman" panose="02020603050405020304" charset="0"/>
                <a:cs typeface="Times New Roman" panose="02020603050405020304" charset="0"/>
              </a:rPr>
              <a:t>(F) bằng 1.</a:t>
            </a:r>
            <a:endParaRPr lang="en-US" sz="8000">
              <a:latin typeface="Times New Roman" panose="02020603050405020304" charset="0"/>
              <a:cs typeface="Times New Roman" panose="02020603050405020304" charset="0"/>
            </a:endParaRPr>
          </a:p>
          <a:p>
            <a:pPr marL="0" indent="0">
              <a:buNone/>
            </a:pPr>
            <a:r>
              <a:rPr lang="en-US" sz="8000">
                <a:latin typeface="Times New Roman" panose="02020603050405020304" charset="0"/>
                <a:cs typeface="Times New Roman" panose="02020603050405020304" charset="0"/>
              </a:rPr>
              <a:t>Như vậy:</a:t>
            </a:r>
            <a:endParaRPr lang="en-US" sz="8000">
              <a:latin typeface="Times New Roman" panose="02020603050405020304" charset="0"/>
              <a:cs typeface="Times New Roman" panose="02020603050405020304" charset="0"/>
            </a:endParaRPr>
          </a:p>
          <a:p>
            <a:pPr marL="0" indent="0">
              <a:buNone/>
            </a:pPr>
            <a:r>
              <a:rPr lang="en-US" sz="8000">
                <a:latin typeface="Times New Roman" panose="02020603050405020304" charset="0"/>
                <a:cs typeface="Times New Roman" panose="02020603050405020304" charset="0"/>
              </a:rPr>
              <a:t>D = 7 L/kg X 1 mcg/L = 7 mcg/kg</a:t>
            </a:r>
            <a:endParaRPr lang="en-US" sz="8000">
              <a:latin typeface="Times New Roman" panose="02020603050405020304" charset="0"/>
              <a:cs typeface="Times New Roman" panose="02020603050405020304" charset="0"/>
            </a:endParaRPr>
          </a:p>
          <a:p>
            <a:pPr marL="0" indent="0">
              <a:buNone/>
            </a:pPr>
            <a:r>
              <a:rPr lang="en-US" sz="7200">
                <a:latin typeface="Times New Roman" panose="02020603050405020304" charset="0"/>
                <a:cs typeface="Times New Roman" panose="02020603050405020304" charset="0"/>
              </a:rPr>
              <a:t>.</a:t>
            </a:r>
            <a:endParaRPr lang="en-US" sz="72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blinds(horizontal)">
                                      <p:cBhvr>
                                        <p:cTn id="25" dur="500"/>
                                        <p:tgtEl>
                                          <p:spTgt spid="3">
                                            <p:txEl>
                                              <p:pRg st="7" end="7"/>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blinds(horizontal)">
                                      <p:cBhvr>
                                        <p:cTn id="28" dur="500"/>
                                        <p:tgtEl>
                                          <p:spTgt spid="3">
                                            <p:txEl>
                                              <p:pRg st="8" end="8"/>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blinds(horizontal)">
                                      <p:cBhvr>
                                        <p:cTn id="31" dur="500"/>
                                        <p:tgtEl>
                                          <p:spTgt spid="3">
                                            <p:txEl>
                                              <p:pRg st="9" end="9"/>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blinds(horizontal)">
                                      <p:cBhvr>
                                        <p:cTn id="34" dur="500"/>
                                        <p:tgtEl>
                                          <p:spTgt spid="3">
                                            <p:txEl>
                                              <p:pRg st="10" end="10"/>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blinds(horizontal)">
                                      <p:cBhvr>
                                        <p:cTn id="37" dur="500"/>
                                        <p:tgtEl>
                                          <p:spTgt spid="3">
                                            <p:txEl>
                                              <p:pRg st="11" end="11"/>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blinds(horizontal)">
                                      <p:cBhvr>
                                        <p:cTn id="40" dur="500"/>
                                        <p:tgtEl>
                                          <p:spTgt spid="3">
                                            <p:txEl>
                                              <p:pRg st="12" end="12"/>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Effect transition="in" filter="blinds(horizontal)">
                                      <p:cBhvr>
                                        <p:cTn id="43" dur="500"/>
                                        <p:tgtEl>
                                          <p:spTgt spid="3">
                                            <p:txEl>
                                              <p:pRg st="13" end="13"/>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3">
                                            <p:txEl>
                                              <p:pRg st="14" end="14"/>
                                            </p:txEl>
                                          </p:spTgt>
                                        </p:tgtEl>
                                        <p:attrNameLst>
                                          <p:attrName>style.visibility</p:attrName>
                                        </p:attrNameLst>
                                      </p:cBhvr>
                                      <p:to>
                                        <p:strVal val="visible"/>
                                      </p:to>
                                    </p:set>
                                    <p:animEffect transition="in" filter="blinds(horizontal)">
                                      <p:cBhvr>
                                        <p:cTn id="46"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MEDIACOVER_FLAG" val="1"/>
  <p:tag name="KSO_WM_UNIT_MEDIACOVER_BTN_STATE" val="1"/>
</p:tagLst>
</file>

<file path=ppt/tags/tag2.xml><?xml version="1.0" encoding="utf-8"?>
<p:tagLst xmlns:p="http://schemas.openxmlformats.org/presentationml/2006/main">
  <p:tag name="KSO_WM_MEDIACOVER_FLAG" val="1"/>
  <p:tag name="KSO_WM_UNIT_MEDIACOVER_BTN_STATE"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5873</Words>
  <Application>WPS Presentation</Application>
  <PresentationFormat>Widescreen</PresentationFormat>
  <Paragraphs>71</Paragraphs>
  <Slides>14</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14</vt:i4>
      </vt:variant>
    </vt:vector>
  </HeadingPairs>
  <TitlesOfParts>
    <vt:vector size="23" baseType="lpstr">
      <vt:lpstr>Arial</vt:lpstr>
      <vt:lpstr>SimSun</vt:lpstr>
      <vt:lpstr>Wingdings</vt:lpstr>
      <vt:lpstr>Times New Roman</vt:lpstr>
      <vt:lpstr>Calibri</vt:lpstr>
      <vt:lpstr>Microsoft YaHei</vt:lpstr>
      <vt:lpstr>Arial Unicode MS</vt:lpstr>
      <vt:lpstr>Calibri Light</vt:lpstr>
      <vt:lpstr>Office Theme</vt:lpstr>
      <vt:lpstr>Chào mừng thầy và các bạn đến với bài thuyết trình của nhóm 1 </vt:lpstr>
      <vt:lpstr>PowerPoint 演示文稿</vt:lpstr>
      <vt:lpstr>PowerPoint 演示文稿</vt:lpstr>
      <vt:lpstr>PowerPoint 演示文稿</vt:lpstr>
      <vt:lpstr>PowerPoint 演示文稿</vt:lpstr>
      <vt:lpstr>Có 2 loại sinh khả dụng : ● Sinh khả dụng tuyệt đối: là tỷ lệ giữa trị số SKD của 1 thuốc thu được khi đưa thuốc ngoài đường tĩnh mạch (đường uống) so với trị số khả dụng đưa qua đường tĩnh mạch.     Trong đó: F: Sinh khả dụng (%)  AUG:là diện tích dưới đường cong biểu diễn sự biến thiên của nồng độ thuốc ,... D: liều dùng (mg hoặc mcg) ● Sinh khả dụng tương đối: là tỷ lệ so sánh giữa 2 giá trị SKD của cùng 1 hoạt chất,cùng 1 đường đưa thuốc, cùng 1 mức liều nhưng của 2 hãng sản xuất khác nhau hoặc của 2 dạng bào chế khác nhau.        </vt:lpstr>
      <vt:lpstr>2 .Ý nghĩa của AUC   Từ giá trị diện tích dưới đường cong ta có thể tỉnh được sinh khả dụng (Bioavailability) của thuốc.  Sinh khả dụng (SKD) là thông số biểu thị tỷ lệ thuốc vào được vòng tuần hoàn chung ở dạng còn hoạt tính so với liều đã dùng (F%), tốc độ (Tmax) và cường độ (Cmax) thuốc thâm nhập được vào vòng tuần hoàn chung.  Như vậy nhắc đến AUC, ta luôn nhớ đến 3 thông số cơ bản đó là F%, Tmax, Cmax  Những chất có phạm vi điều trị hẹp, tương đương sinh hoc chỉ đạt được nếu cả 3 thông số: AUC, Cmax và Tmax bằng nhau (sai khác trong phạm vi cho phép).</vt:lpstr>
      <vt:lpstr>II, Thể tích phân bố(Vd) 1. Định nghĩa:  Thể tích phân bố (còn gọi là thể tích phân bố biểu kiến), biểu thị một thể tích giả định, cần phải có để toàn bộ lượng thuốc được đưa vào cơ thể phân bố ở nồng độ bằng nồng độ trong huyết tương.  Thể tích phân bố không biểu thị một thể tích sinh lý thực; và thể tích này không có liên quan gì đến thể tích máu, huyết tương, huyết thanh hoặc phần nước của cơ thể.  Trị số Vd thường được tính sẵn và có thể sử dụng với những đối tượng không có những bất thường về sinh lý hoặc không có bệnh gan, thận trầm trọng. </vt:lpstr>
      <vt:lpstr>PowerPoint 演示文稿</vt:lpstr>
      <vt:lpstr>     Cho biết khả năng khuếch tán của một thuốc trong cơ thể:   khả năng khuyếch tán của một thuốc nào đó vào các tổ chức của cơ thể phụ thuộc vào 2 yếu tố:  Tỉ lệ phân bố lipid/nước của thuốc. Bản chất của tố chức mà thuốc thâm nhập. Ví dụ: Các thuốc gây mẽ thường có chỉ số lipid/nước cao nên thấm được vào tế bào thần kinh. Tác dụng gây mê càng mạnh khi chi số này càng cao. Cũng vì mối liên quan này nên lượng thuốc gây mê cần đưa cho những người béo phì thường cao hơn người bình thường có cùng cân nặng và quá trình hồi phục sau khi gây mê ở người béo phì cũng chậm hơn. Các thuốc có chỉ số lipid/nước thấp như theophylin, gentamicin… khuếch tán tốt vào các tổ chức có nhiêu nước; ở trẻ sơ sinh, nhất là trẻ đẻ thiếu tháng, tỷ lệ nước cuả cơ thể chiếm tới 70-75%, do đó thể tích phân bố của những loại thuốc này là rất lớn. Ví dụ:  Vd của theophylin ở trẻ sơ sinh là l L/kg trong khi đó ở trỏ 5 tuổi (tv ỉệ nước của toàn cơ thế chỉ còn 60%) là 0,48 L/kg.</vt:lpstr>
      <vt:lpstr>III. Độ thanh thải của thuốc.</vt:lpstr>
      <vt:lpstr>IV, Thời gian bán thải.</vt:lpstr>
      <vt:lpstr>2. ý nghĩa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thầy và các bạn đến với bài thuyết trình của nhóm 1 </dc:title>
  <dc:creator>NGOC LAN</dc:creator>
  <cp:lastModifiedBy>NGOC LAN</cp:lastModifiedBy>
  <cp:revision>54</cp:revision>
  <dcterms:created xsi:type="dcterms:W3CDTF">2024-03-26T10:50:00Z</dcterms:created>
  <dcterms:modified xsi:type="dcterms:W3CDTF">2024-03-27T02:09:49Z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01CA95482E90458BA38788A028CFD273_11</vt:lpwstr>
  </property>
  <property fmtid="{D5CDD505-2E9C-101B-9397-08002B2CF9AE}" pid="3" name="KSOProductBuildVer">
    <vt:lpwstr>1033-12.2.0.13489</vt:lpwstr>
  </property>
</Properties>
</file>