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6"/>
    <p:sldId id="257" r:id="rId37"/>
    <p:sldId id="258" r:id="rId38"/>
    <p:sldId id="259" r:id="rId39"/>
    <p:sldId id="260" r:id="rId40"/>
    <p:sldId id="261" r:id="rId41"/>
    <p:sldId id="262" r:id="rId42"/>
    <p:sldId id="263" r:id="rId43"/>
    <p:sldId id="264" r:id="rId44"/>
    <p:sldId id="265" r:id="rId45"/>
    <p:sldId id="266" r:id="rId4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obster Two" charset="1" panose="02000506000000020003"/>
      <p:regular r:id="rId10"/>
    </p:embeddedFont>
    <p:embeddedFont>
      <p:font typeface="Lobster Two Bold" charset="1" panose="02000506000000020003"/>
      <p:regular r:id="rId11"/>
    </p:embeddedFont>
    <p:embeddedFont>
      <p:font typeface="Lobster Two Italics" charset="1" panose="02000506000000020003"/>
      <p:regular r:id="rId12"/>
    </p:embeddedFont>
    <p:embeddedFont>
      <p:font typeface="Lobster Two Bold Italics" charset="1" panose="02000506000000020003"/>
      <p:regular r:id="rId13"/>
    </p:embeddedFont>
    <p:embeddedFont>
      <p:font typeface="Baloo Thambi" charset="1" panose="03080902040302020200"/>
      <p:regular r:id="rId14"/>
    </p:embeddedFont>
    <p:embeddedFont>
      <p:font typeface="Open Sans Extra Bold" charset="1" panose="020B0906030804020204"/>
      <p:regular r:id="rId15"/>
    </p:embeddedFont>
    <p:embeddedFont>
      <p:font typeface="Open Sans Extra Bold Italics" charset="1" panose="020B0906030804020204"/>
      <p:regular r:id="rId16"/>
    </p:embeddedFont>
    <p:embeddedFont>
      <p:font typeface="Noto Serif Display" charset="1" panose="02020502080505020204"/>
      <p:regular r:id="rId17"/>
    </p:embeddedFont>
    <p:embeddedFont>
      <p:font typeface="Noto Serif Display Bold" charset="1" panose="02020802080505020204"/>
      <p:regular r:id="rId18"/>
    </p:embeddedFont>
    <p:embeddedFont>
      <p:font typeface="Noto Serif Display Italics" charset="1" panose="02020502080505090204"/>
      <p:regular r:id="rId19"/>
    </p:embeddedFont>
    <p:embeddedFont>
      <p:font typeface="Noto Serif Display Bold Italics" charset="1" panose="02020802080505090204"/>
      <p:regular r:id="rId20"/>
    </p:embeddedFont>
    <p:embeddedFont>
      <p:font typeface="Noto Serif Display Thin" charset="1" panose="02020202080505020204"/>
      <p:regular r:id="rId21"/>
    </p:embeddedFont>
    <p:embeddedFont>
      <p:font typeface="Noto Serif Display Thin Italics" charset="1" panose="02020202080505090204"/>
      <p:regular r:id="rId22"/>
    </p:embeddedFont>
    <p:embeddedFont>
      <p:font typeface="Noto Serif Display Extra-Light" charset="1" panose="02020302080505020204"/>
      <p:regular r:id="rId23"/>
    </p:embeddedFont>
    <p:embeddedFont>
      <p:font typeface="Noto Serif Display Extra-Light Italics" charset="1" panose="02020302080505090204"/>
      <p:regular r:id="rId24"/>
    </p:embeddedFont>
    <p:embeddedFont>
      <p:font typeface="Noto Serif Display Light" charset="1" panose="02020402080505020204"/>
      <p:regular r:id="rId25"/>
    </p:embeddedFont>
    <p:embeddedFont>
      <p:font typeface="Noto Serif Display Light Italics" charset="1" panose="02020402080505090204"/>
      <p:regular r:id="rId26"/>
    </p:embeddedFont>
    <p:embeddedFont>
      <p:font typeface="Noto Serif Display Medium" charset="1" panose="02020602080505020204"/>
      <p:regular r:id="rId27"/>
    </p:embeddedFont>
    <p:embeddedFont>
      <p:font typeface="Noto Serif Display Medium Italics" charset="1" panose="02020602080505090204"/>
      <p:regular r:id="rId28"/>
    </p:embeddedFont>
    <p:embeddedFont>
      <p:font typeface="Noto Serif Display Semi-Bold" charset="1" panose="02020702080505020204"/>
      <p:regular r:id="rId29"/>
    </p:embeddedFont>
    <p:embeddedFont>
      <p:font typeface="Noto Serif Display Semi-Bold Italics" charset="1" panose="02020702080505090204"/>
      <p:regular r:id="rId30"/>
    </p:embeddedFont>
    <p:embeddedFont>
      <p:font typeface="Noto Serif Display Ultra-Bold" charset="1" panose="02020902080505020204"/>
      <p:regular r:id="rId31"/>
    </p:embeddedFont>
    <p:embeddedFont>
      <p:font typeface="Noto Serif Display Ultra-Bold Italics" charset="1" panose="02020902080505090204"/>
      <p:regular r:id="rId32"/>
    </p:embeddedFont>
    <p:embeddedFont>
      <p:font typeface="Noto Serif Display Heavy" charset="1" panose="02020A02080505020204"/>
      <p:regular r:id="rId33"/>
    </p:embeddedFont>
    <p:embeddedFont>
      <p:font typeface="Noto Serif Display Heavy Italics" charset="1" panose="02020A02080505090204"/>
      <p:regular r:id="rId34"/>
    </p:embeddedFont>
    <p:embeddedFont>
      <p:font typeface="Kurale" charset="1" panose="020B060000000000000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slides/slide1.xml" Type="http://schemas.openxmlformats.org/officeDocument/2006/relationships/slide"/><Relationship Id="rId37" Target="slides/slide2.xml" Type="http://schemas.openxmlformats.org/officeDocument/2006/relationships/slide"/><Relationship Id="rId38" Target="slides/slide3.xml" Type="http://schemas.openxmlformats.org/officeDocument/2006/relationships/slide"/><Relationship Id="rId39" Target="slides/slide4.xml" Type="http://schemas.openxmlformats.org/officeDocument/2006/relationships/slide"/><Relationship Id="rId4" Target="theme/theme1.xml" Type="http://schemas.openxmlformats.org/officeDocument/2006/relationships/theme"/><Relationship Id="rId40" Target="slides/slide5.xml" Type="http://schemas.openxmlformats.org/officeDocument/2006/relationships/slide"/><Relationship Id="rId41" Target="slides/slide6.xml" Type="http://schemas.openxmlformats.org/officeDocument/2006/relationships/slide"/><Relationship Id="rId42" Target="slides/slide7.xml" Type="http://schemas.openxmlformats.org/officeDocument/2006/relationships/slide"/><Relationship Id="rId43" Target="slides/slide8.xml" Type="http://schemas.openxmlformats.org/officeDocument/2006/relationships/slide"/><Relationship Id="rId44" Target="slides/slide9.xml" Type="http://schemas.openxmlformats.org/officeDocument/2006/relationships/slide"/><Relationship Id="rId45" Target="slides/slide10.xml" Type="http://schemas.openxmlformats.org/officeDocument/2006/relationships/slide"/><Relationship Id="rId46" Target="slides/slide11.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40.png" Type="http://schemas.openxmlformats.org/officeDocument/2006/relationships/image"/><Relationship Id="rId7" Target="../media/image41.svg" Type="http://schemas.openxmlformats.org/officeDocument/2006/relationships/image"/><Relationship Id="rId8" Target="../media/image4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12" Target="../media/image9.png" Type="http://schemas.openxmlformats.org/officeDocument/2006/relationships/image"/><Relationship Id="rId13" Target="../media/image10.svg" Type="http://schemas.openxmlformats.org/officeDocument/2006/relationships/image"/><Relationship Id="rId2" Target="../media/image24.png" Type="http://schemas.openxmlformats.org/officeDocument/2006/relationships/image"/><Relationship Id="rId3" Target="../media/image25.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23.jpeg" Type="http://schemas.openxmlformats.org/officeDocument/2006/relationships/image"/><Relationship Id="rId2" Target="../media/image21.png" Type="http://schemas.openxmlformats.org/officeDocument/2006/relationships/image"/><Relationship Id="rId3" Target="../media/image2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3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3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29.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32.png" Type="http://schemas.openxmlformats.org/officeDocument/2006/relationships/image"/><Relationship Id="rId8" Target="../media/image33.svg" Type="http://schemas.openxmlformats.org/officeDocument/2006/relationships/image"/><Relationship Id="rId9" Target="../media/image3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3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 Id="rId4" Target="../media/image37.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F1E7"/>
        </a:solidFill>
      </p:bgPr>
    </p:bg>
    <p:spTree>
      <p:nvGrpSpPr>
        <p:cNvPr id="1" name=""/>
        <p:cNvGrpSpPr/>
        <p:nvPr/>
      </p:nvGrpSpPr>
      <p:grpSpPr>
        <a:xfrm>
          <a:off x="0" y="0"/>
          <a:ext cx="0" cy="0"/>
          <a:chOff x="0" y="0"/>
          <a:chExt cx="0" cy="0"/>
        </a:xfrm>
      </p:grpSpPr>
      <p:sp>
        <p:nvSpPr>
          <p:cNvPr name="Freeform 2" id="2"/>
          <p:cNvSpPr/>
          <p:nvPr/>
        </p:nvSpPr>
        <p:spPr>
          <a:xfrm flipH="false" flipV="false" rot="0">
            <a:off x="-612459" y="-10287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77607" y="6751439"/>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23924" y="862403"/>
            <a:ext cx="15240152" cy="8562194"/>
          </a:xfrm>
          <a:custGeom>
            <a:avLst/>
            <a:gdLst/>
            <a:ahLst/>
            <a:cxnLst/>
            <a:rect r="r" b="b" t="t" l="l"/>
            <a:pathLst>
              <a:path h="8562194" w="15240152">
                <a:moveTo>
                  <a:pt x="0" y="0"/>
                </a:moveTo>
                <a:lnTo>
                  <a:pt x="15240152" y="0"/>
                </a:lnTo>
                <a:lnTo>
                  <a:pt x="15240152" y="8562194"/>
                </a:lnTo>
                <a:lnTo>
                  <a:pt x="0" y="85621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3470435" y="2027185"/>
            <a:ext cx="12067213" cy="6686783"/>
            <a:chOff x="0" y="0"/>
            <a:chExt cx="2850029" cy="1579282"/>
          </a:xfrm>
        </p:grpSpPr>
        <p:sp>
          <p:nvSpPr>
            <p:cNvPr name="Freeform 6" id="6"/>
            <p:cNvSpPr/>
            <p:nvPr/>
          </p:nvSpPr>
          <p:spPr>
            <a:xfrm flipH="false" flipV="false" rot="0">
              <a:off x="0" y="0"/>
              <a:ext cx="2850029" cy="1579282"/>
            </a:xfrm>
            <a:custGeom>
              <a:avLst/>
              <a:gdLst/>
              <a:ahLst/>
              <a:cxnLst/>
              <a:rect r="r" b="b" t="t" l="l"/>
              <a:pathLst>
                <a:path h="1579282" w="2850029">
                  <a:moveTo>
                    <a:pt x="32720" y="0"/>
                  </a:moveTo>
                  <a:lnTo>
                    <a:pt x="2817309" y="0"/>
                  </a:lnTo>
                  <a:cubicBezTo>
                    <a:pt x="2835380" y="0"/>
                    <a:pt x="2850029" y="14649"/>
                    <a:pt x="2850029" y="32720"/>
                  </a:cubicBezTo>
                  <a:lnTo>
                    <a:pt x="2850029" y="1546562"/>
                  </a:lnTo>
                  <a:cubicBezTo>
                    <a:pt x="2850029" y="1564633"/>
                    <a:pt x="2835380" y="1579282"/>
                    <a:pt x="2817309" y="1579282"/>
                  </a:cubicBezTo>
                  <a:lnTo>
                    <a:pt x="32720" y="1579282"/>
                  </a:lnTo>
                  <a:cubicBezTo>
                    <a:pt x="14649" y="1579282"/>
                    <a:pt x="0" y="1564633"/>
                    <a:pt x="0" y="1546562"/>
                  </a:cubicBezTo>
                  <a:lnTo>
                    <a:pt x="0" y="32720"/>
                  </a:lnTo>
                  <a:cubicBezTo>
                    <a:pt x="0" y="14649"/>
                    <a:pt x="14649" y="0"/>
                    <a:pt x="32720" y="0"/>
                  </a:cubicBezTo>
                  <a:close/>
                </a:path>
              </a:pathLst>
            </a:custGeom>
            <a:solidFill>
              <a:srgbClr val="EFF1E7"/>
            </a:solidFill>
            <a:ln w="76200" cap="rnd">
              <a:solidFill>
                <a:srgbClr val="483A00"/>
              </a:solidFill>
              <a:prstDash val="solid"/>
              <a:round/>
            </a:ln>
          </p:spPr>
        </p:sp>
        <p:sp>
          <p:nvSpPr>
            <p:cNvPr name="TextBox 7" id="7"/>
            <p:cNvSpPr txBox="true"/>
            <p:nvPr/>
          </p:nvSpPr>
          <p:spPr>
            <a:xfrm>
              <a:off x="0" y="-38100"/>
              <a:ext cx="2850029" cy="1617382"/>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1173307">
            <a:off x="12264708" y="6256574"/>
            <a:ext cx="1254944" cy="1223000"/>
          </a:xfrm>
          <a:custGeom>
            <a:avLst/>
            <a:gdLst/>
            <a:ahLst/>
            <a:cxnLst/>
            <a:rect r="r" b="b" t="t" l="l"/>
            <a:pathLst>
              <a:path h="1223000" w="1254944">
                <a:moveTo>
                  <a:pt x="0" y="0"/>
                </a:moveTo>
                <a:lnTo>
                  <a:pt x="1254945" y="0"/>
                </a:lnTo>
                <a:lnTo>
                  <a:pt x="1254945" y="1223001"/>
                </a:lnTo>
                <a:lnTo>
                  <a:pt x="0" y="12230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4991893" y="3417375"/>
            <a:ext cx="1257309" cy="1455832"/>
          </a:xfrm>
          <a:custGeom>
            <a:avLst/>
            <a:gdLst/>
            <a:ahLst/>
            <a:cxnLst/>
            <a:rect r="r" b="b" t="t" l="l"/>
            <a:pathLst>
              <a:path h="1455832" w="1257309">
                <a:moveTo>
                  <a:pt x="0" y="0"/>
                </a:moveTo>
                <a:lnTo>
                  <a:pt x="1257309" y="0"/>
                </a:lnTo>
                <a:lnTo>
                  <a:pt x="1257309" y="1455832"/>
                </a:lnTo>
                <a:lnTo>
                  <a:pt x="0" y="14558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211310">
            <a:off x="2575703" y="1515660"/>
            <a:ext cx="1853276" cy="1846537"/>
          </a:xfrm>
          <a:custGeom>
            <a:avLst/>
            <a:gdLst/>
            <a:ahLst/>
            <a:cxnLst/>
            <a:rect r="r" b="b" t="t" l="l"/>
            <a:pathLst>
              <a:path h="1846537" w="1853276">
                <a:moveTo>
                  <a:pt x="0" y="0"/>
                </a:moveTo>
                <a:lnTo>
                  <a:pt x="1853276" y="0"/>
                </a:lnTo>
                <a:lnTo>
                  <a:pt x="1853276" y="1846537"/>
                </a:lnTo>
                <a:lnTo>
                  <a:pt x="0" y="184653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2527578" y="7400827"/>
            <a:ext cx="1885713" cy="1313142"/>
          </a:xfrm>
          <a:custGeom>
            <a:avLst/>
            <a:gdLst/>
            <a:ahLst/>
            <a:cxnLst/>
            <a:rect r="r" b="b" t="t" l="l"/>
            <a:pathLst>
              <a:path h="1313142" w="1885713">
                <a:moveTo>
                  <a:pt x="0" y="0"/>
                </a:moveTo>
                <a:lnTo>
                  <a:pt x="1885713" y="0"/>
                </a:lnTo>
                <a:lnTo>
                  <a:pt x="1885713" y="1313141"/>
                </a:lnTo>
                <a:lnTo>
                  <a:pt x="0" y="131314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2" id="12"/>
          <p:cNvSpPr txBox="true"/>
          <p:nvPr/>
        </p:nvSpPr>
        <p:spPr>
          <a:xfrm rot="0">
            <a:off x="5620547" y="3188163"/>
            <a:ext cx="7046905" cy="1664708"/>
          </a:xfrm>
          <a:prstGeom prst="rect">
            <a:avLst/>
          </a:prstGeom>
        </p:spPr>
        <p:txBody>
          <a:bodyPr anchor="t" rtlCol="false" tIns="0" lIns="0" bIns="0" rIns="0">
            <a:spAutoFit/>
          </a:bodyPr>
          <a:lstStyle/>
          <a:p>
            <a:pPr algn="ctr">
              <a:lnSpc>
                <a:spcPts val="12257"/>
              </a:lnSpc>
            </a:pPr>
            <a:r>
              <a:rPr lang="en-US" sz="13180">
                <a:solidFill>
                  <a:srgbClr val="483A00"/>
                </a:solidFill>
                <a:latin typeface="Baloo Thambi"/>
              </a:rPr>
              <a:t>GROUP 5 </a:t>
            </a:r>
          </a:p>
        </p:txBody>
      </p:sp>
      <p:grpSp>
        <p:nvGrpSpPr>
          <p:cNvPr name="Group 13" id="13"/>
          <p:cNvGrpSpPr/>
          <p:nvPr/>
        </p:nvGrpSpPr>
        <p:grpSpPr>
          <a:xfrm rot="0">
            <a:off x="6375441" y="6650337"/>
            <a:ext cx="5537118" cy="899611"/>
            <a:chOff x="0" y="0"/>
            <a:chExt cx="1458336" cy="236934"/>
          </a:xfrm>
        </p:grpSpPr>
        <p:sp>
          <p:nvSpPr>
            <p:cNvPr name="Freeform 14" id="14"/>
            <p:cNvSpPr/>
            <p:nvPr/>
          </p:nvSpPr>
          <p:spPr>
            <a:xfrm flipH="false" flipV="false" rot="0">
              <a:off x="0" y="0"/>
              <a:ext cx="1458336" cy="236934"/>
            </a:xfrm>
            <a:custGeom>
              <a:avLst/>
              <a:gdLst/>
              <a:ahLst/>
              <a:cxnLst/>
              <a:rect r="r" b="b" t="t" l="l"/>
              <a:pathLst>
                <a:path h="236934" w="1458336">
                  <a:moveTo>
                    <a:pt x="40547" y="0"/>
                  </a:moveTo>
                  <a:lnTo>
                    <a:pt x="1417788" y="0"/>
                  </a:lnTo>
                  <a:cubicBezTo>
                    <a:pt x="1440182" y="0"/>
                    <a:pt x="1458336" y="18154"/>
                    <a:pt x="1458336" y="40547"/>
                  </a:cubicBezTo>
                  <a:lnTo>
                    <a:pt x="1458336" y="196387"/>
                  </a:lnTo>
                  <a:cubicBezTo>
                    <a:pt x="1458336" y="218781"/>
                    <a:pt x="1440182" y="236934"/>
                    <a:pt x="1417788" y="236934"/>
                  </a:cubicBezTo>
                  <a:lnTo>
                    <a:pt x="40547" y="236934"/>
                  </a:lnTo>
                  <a:cubicBezTo>
                    <a:pt x="18154" y="236934"/>
                    <a:pt x="0" y="218781"/>
                    <a:pt x="0" y="196387"/>
                  </a:cubicBezTo>
                  <a:lnTo>
                    <a:pt x="0" y="40547"/>
                  </a:lnTo>
                  <a:cubicBezTo>
                    <a:pt x="0" y="18154"/>
                    <a:pt x="18154" y="0"/>
                    <a:pt x="40547" y="0"/>
                  </a:cubicBezTo>
                  <a:close/>
                </a:path>
              </a:pathLst>
            </a:custGeom>
            <a:solidFill>
              <a:srgbClr val="000000">
                <a:alpha val="0"/>
              </a:srgbClr>
            </a:solidFill>
            <a:ln w="133350" cap="rnd">
              <a:solidFill>
                <a:srgbClr val="FFFFFF"/>
              </a:solidFill>
              <a:prstDash val="solid"/>
              <a:round/>
            </a:ln>
          </p:spPr>
        </p:sp>
        <p:sp>
          <p:nvSpPr>
            <p:cNvPr name="TextBox 15" id="15"/>
            <p:cNvSpPr txBox="true"/>
            <p:nvPr/>
          </p:nvSpPr>
          <p:spPr>
            <a:xfrm>
              <a:off x="0" y="-38100"/>
              <a:ext cx="1458336" cy="275034"/>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6480222" y="6752936"/>
            <a:ext cx="5327556" cy="647890"/>
            <a:chOff x="0" y="0"/>
            <a:chExt cx="1403142" cy="170638"/>
          </a:xfrm>
        </p:grpSpPr>
        <p:sp>
          <p:nvSpPr>
            <p:cNvPr name="Freeform 17" id="17"/>
            <p:cNvSpPr/>
            <p:nvPr/>
          </p:nvSpPr>
          <p:spPr>
            <a:xfrm flipH="false" flipV="false" rot="0">
              <a:off x="0" y="0"/>
              <a:ext cx="1403142" cy="170638"/>
            </a:xfrm>
            <a:custGeom>
              <a:avLst/>
              <a:gdLst/>
              <a:ahLst/>
              <a:cxnLst/>
              <a:rect r="r" b="b" t="t" l="l"/>
              <a:pathLst>
                <a:path h="170638" w="1403142">
                  <a:moveTo>
                    <a:pt x="15985" y="0"/>
                  </a:moveTo>
                  <a:lnTo>
                    <a:pt x="1387157" y="0"/>
                  </a:lnTo>
                  <a:cubicBezTo>
                    <a:pt x="1395986" y="0"/>
                    <a:pt x="1403142" y="7157"/>
                    <a:pt x="1403142" y="15985"/>
                  </a:cubicBezTo>
                  <a:lnTo>
                    <a:pt x="1403142" y="154653"/>
                  </a:lnTo>
                  <a:cubicBezTo>
                    <a:pt x="1403142" y="163481"/>
                    <a:pt x="1395986" y="170638"/>
                    <a:pt x="1387157" y="170638"/>
                  </a:cubicBezTo>
                  <a:lnTo>
                    <a:pt x="15985" y="170638"/>
                  </a:lnTo>
                  <a:cubicBezTo>
                    <a:pt x="7157" y="170638"/>
                    <a:pt x="0" y="163481"/>
                    <a:pt x="0" y="154653"/>
                  </a:cubicBezTo>
                  <a:lnTo>
                    <a:pt x="0" y="15985"/>
                  </a:lnTo>
                  <a:cubicBezTo>
                    <a:pt x="0" y="7157"/>
                    <a:pt x="7157" y="0"/>
                    <a:pt x="15985" y="0"/>
                  </a:cubicBezTo>
                  <a:close/>
                </a:path>
              </a:pathLst>
            </a:custGeom>
            <a:solidFill>
              <a:srgbClr val="C0D494"/>
            </a:solidFill>
            <a:ln w="38100" cap="sq">
              <a:solidFill>
                <a:srgbClr val="483A00"/>
              </a:solidFill>
              <a:prstDash val="solid"/>
              <a:miter/>
            </a:ln>
          </p:spPr>
        </p:sp>
        <p:sp>
          <p:nvSpPr>
            <p:cNvPr name="TextBox 18" id="18"/>
            <p:cNvSpPr txBox="true"/>
            <p:nvPr/>
          </p:nvSpPr>
          <p:spPr>
            <a:xfrm>
              <a:off x="0" y="-38100"/>
              <a:ext cx="1403142" cy="208738"/>
            </a:xfrm>
            <a:prstGeom prst="rect">
              <a:avLst/>
            </a:prstGeom>
          </p:spPr>
          <p:txBody>
            <a:bodyPr anchor="ctr" rtlCol="false" tIns="50800" lIns="50800" bIns="50800" rIns="50800"/>
            <a:lstStyle/>
            <a:p>
              <a:pPr algn="ctr">
                <a:lnSpc>
                  <a:spcPts val="2659"/>
                </a:lnSpc>
              </a:pPr>
            </a:p>
          </p:txBody>
        </p:sp>
      </p:grpSp>
      <p:sp>
        <p:nvSpPr>
          <p:cNvPr name="Freeform 19" id="19"/>
          <p:cNvSpPr/>
          <p:nvPr/>
        </p:nvSpPr>
        <p:spPr>
          <a:xfrm flipH="false" flipV="false" rot="403428">
            <a:off x="13688137" y="1465407"/>
            <a:ext cx="1993808" cy="2057400"/>
          </a:xfrm>
          <a:custGeom>
            <a:avLst/>
            <a:gdLst/>
            <a:ahLst/>
            <a:cxnLst/>
            <a:rect r="r" b="b" t="t" l="l"/>
            <a:pathLst>
              <a:path h="2057400" w="1993808">
                <a:moveTo>
                  <a:pt x="0" y="0"/>
                </a:moveTo>
                <a:lnTo>
                  <a:pt x="1993808" y="0"/>
                </a:lnTo>
                <a:lnTo>
                  <a:pt x="1993808" y="2057400"/>
                </a:lnTo>
                <a:lnTo>
                  <a:pt x="0" y="20574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0" id="20"/>
          <p:cNvSpPr/>
          <p:nvPr/>
        </p:nvSpPr>
        <p:spPr>
          <a:xfrm flipH="false" flipV="false" rot="-417858">
            <a:off x="13973887" y="6993803"/>
            <a:ext cx="1741724" cy="1767432"/>
          </a:xfrm>
          <a:custGeom>
            <a:avLst/>
            <a:gdLst/>
            <a:ahLst/>
            <a:cxnLst/>
            <a:rect r="r" b="b" t="t" l="l"/>
            <a:pathLst>
              <a:path h="1767432" w="1741724">
                <a:moveTo>
                  <a:pt x="0" y="0"/>
                </a:moveTo>
                <a:lnTo>
                  <a:pt x="1741725" y="0"/>
                </a:lnTo>
                <a:lnTo>
                  <a:pt x="1741725" y="1767432"/>
                </a:lnTo>
                <a:lnTo>
                  <a:pt x="0" y="176743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1" id="21"/>
          <p:cNvSpPr/>
          <p:nvPr/>
        </p:nvSpPr>
        <p:spPr>
          <a:xfrm flipH="false" flipV="false" rot="-547271">
            <a:off x="626238" y="4580441"/>
            <a:ext cx="1637406" cy="1708868"/>
          </a:xfrm>
          <a:custGeom>
            <a:avLst/>
            <a:gdLst/>
            <a:ahLst/>
            <a:cxnLst/>
            <a:rect r="r" b="b" t="t" l="l"/>
            <a:pathLst>
              <a:path h="1708868" w="1637406">
                <a:moveTo>
                  <a:pt x="0" y="0"/>
                </a:moveTo>
                <a:lnTo>
                  <a:pt x="1637406" y="0"/>
                </a:lnTo>
                <a:lnTo>
                  <a:pt x="1637406" y="1708867"/>
                </a:lnTo>
                <a:lnTo>
                  <a:pt x="0" y="170886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2" id="22"/>
          <p:cNvSpPr/>
          <p:nvPr/>
        </p:nvSpPr>
        <p:spPr>
          <a:xfrm flipH="false" flipV="false" rot="808354">
            <a:off x="16000291" y="3907893"/>
            <a:ext cx="1463768" cy="1930629"/>
          </a:xfrm>
          <a:custGeom>
            <a:avLst/>
            <a:gdLst/>
            <a:ahLst/>
            <a:cxnLst/>
            <a:rect r="r" b="b" t="t" l="l"/>
            <a:pathLst>
              <a:path h="1930629" w="1463768">
                <a:moveTo>
                  <a:pt x="0" y="0"/>
                </a:moveTo>
                <a:lnTo>
                  <a:pt x="1463768" y="0"/>
                </a:lnTo>
                <a:lnTo>
                  <a:pt x="1463768" y="1930629"/>
                </a:lnTo>
                <a:lnTo>
                  <a:pt x="0" y="1930629"/>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23" id="23"/>
          <p:cNvSpPr txBox="true"/>
          <p:nvPr/>
        </p:nvSpPr>
        <p:spPr>
          <a:xfrm rot="0">
            <a:off x="6480222" y="6944217"/>
            <a:ext cx="5327556" cy="364251"/>
          </a:xfrm>
          <a:prstGeom prst="rect">
            <a:avLst/>
          </a:prstGeom>
        </p:spPr>
        <p:txBody>
          <a:bodyPr anchor="t" rtlCol="false" tIns="0" lIns="0" bIns="0" rIns="0">
            <a:spAutoFit/>
          </a:bodyPr>
          <a:lstStyle/>
          <a:p>
            <a:pPr algn="ctr">
              <a:lnSpc>
                <a:spcPts val="2722"/>
              </a:lnSpc>
            </a:pPr>
            <a:r>
              <a:rPr lang="en-US" sz="2927">
                <a:solidFill>
                  <a:srgbClr val="483A00"/>
                </a:solidFill>
                <a:latin typeface="Kurale"/>
              </a:rPr>
              <a:t>Presented By Group 5 </a:t>
            </a:r>
          </a:p>
        </p:txBody>
      </p:sp>
      <p:sp>
        <p:nvSpPr>
          <p:cNvPr name="TextBox 24" id="24"/>
          <p:cNvSpPr txBox="true"/>
          <p:nvPr/>
        </p:nvSpPr>
        <p:spPr>
          <a:xfrm rot="0">
            <a:off x="5203677" y="5066033"/>
            <a:ext cx="8664706" cy="737239"/>
          </a:xfrm>
          <a:prstGeom prst="rect">
            <a:avLst/>
          </a:prstGeom>
        </p:spPr>
        <p:txBody>
          <a:bodyPr anchor="t" rtlCol="false" tIns="0" lIns="0" bIns="0" rIns="0">
            <a:spAutoFit/>
          </a:bodyPr>
          <a:lstStyle/>
          <a:p>
            <a:pPr algn="ctr">
              <a:lnSpc>
                <a:spcPts val="6078"/>
              </a:lnSpc>
              <a:spcBef>
                <a:spcPct val="0"/>
              </a:spcBef>
            </a:pPr>
            <a:r>
              <a:rPr lang="en-US" sz="4341">
                <a:solidFill>
                  <a:srgbClr val="483A00"/>
                </a:solidFill>
                <a:latin typeface="Open Sans Extra Bold"/>
              </a:rPr>
              <a:t>NGUYÊN  TẮC SỬ DỤNG  NSAID</a:t>
            </a:r>
            <a:r>
              <a:rPr lang="en-US" sz="4341">
                <a:solidFill>
                  <a:srgbClr val="483A00"/>
                </a:solidFill>
                <a:latin typeface="Open Sans Extra Bold"/>
              </a:rPr>
              <a:t>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8C5C5"/>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705446" cy="10509060"/>
          </a:xfrm>
          <a:custGeom>
            <a:avLst/>
            <a:gdLst/>
            <a:ahLst/>
            <a:cxnLst/>
            <a:rect r="r" b="b" t="t" l="l"/>
            <a:pathLst>
              <a:path h="10509060" w="18705446">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81940" y="1945127"/>
            <a:ext cx="16177360" cy="7313173"/>
            <a:chOff x="0" y="0"/>
            <a:chExt cx="4068862" cy="1839379"/>
          </a:xfrm>
        </p:grpSpPr>
        <p:sp>
          <p:nvSpPr>
            <p:cNvPr name="Freeform 4" id="4"/>
            <p:cNvSpPr/>
            <p:nvPr/>
          </p:nvSpPr>
          <p:spPr>
            <a:xfrm flipH="false" flipV="false" rot="0">
              <a:off x="0" y="0"/>
              <a:ext cx="4068862" cy="1839379"/>
            </a:xfrm>
            <a:custGeom>
              <a:avLst/>
              <a:gdLst/>
              <a:ahLst/>
              <a:cxnLst/>
              <a:rect r="r" b="b" t="t" l="l"/>
              <a:pathLst>
                <a:path h="1839379" w="4068862">
                  <a:moveTo>
                    <a:pt x="24407" y="0"/>
                  </a:moveTo>
                  <a:lnTo>
                    <a:pt x="4044455" y="0"/>
                  </a:lnTo>
                  <a:cubicBezTo>
                    <a:pt x="4050928" y="0"/>
                    <a:pt x="4057136" y="2571"/>
                    <a:pt x="4061714" y="7149"/>
                  </a:cubicBezTo>
                  <a:cubicBezTo>
                    <a:pt x="4066291" y="11726"/>
                    <a:pt x="4068862" y="17934"/>
                    <a:pt x="4068862" y="24407"/>
                  </a:cubicBezTo>
                  <a:lnTo>
                    <a:pt x="4068862" y="1814972"/>
                  </a:lnTo>
                  <a:cubicBezTo>
                    <a:pt x="4068862" y="1821445"/>
                    <a:pt x="4066291" y="1827653"/>
                    <a:pt x="4061714" y="1832230"/>
                  </a:cubicBezTo>
                  <a:cubicBezTo>
                    <a:pt x="4057136" y="1836807"/>
                    <a:pt x="4050928" y="1839379"/>
                    <a:pt x="4044455" y="1839379"/>
                  </a:cubicBezTo>
                  <a:lnTo>
                    <a:pt x="24407" y="1839379"/>
                  </a:lnTo>
                  <a:cubicBezTo>
                    <a:pt x="17934" y="1839379"/>
                    <a:pt x="11726" y="1836807"/>
                    <a:pt x="7149" y="1832230"/>
                  </a:cubicBezTo>
                  <a:cubicBezTo>
                    <a:pt x="2571" y="1827653"/>
                    <a:pt x="0" y="1821445"/>
                    <a:pt x="0" y="1814972"/>
                  </a:cubicBezTo>
                  <a:lnTo>
                    <a:pt x="0" y="24407"/>
                  </a:lnTo>
                  <a:cubicBezTo>
                    <a:pt x="0" y="17934"/>
                    <a:pt x="2571" y="11726"/>
                    <a:pt x="7149" y="7149"/>
                  </a:cubicBezTo>
                  <a:cubicBezTo>
                    <a:pt x="11726" y="2571"/>
                    <a:pt x="17934" y="0"/>
                    <a:pt x="24407" y="0"/>
                  </a:cubicBezTo>
                  <a:close/>
                </a:path>
              </a:pathLst>
            </a:custGeom>
            <a:solidFill>
              <a:srgbClr val="FFEDED"/>
            </a:solidFill>
            <a:ln w="38100" cap="rnd">
              <a:solidFill>
                <a:srgbClr val="000000"/>
              </a:solidFill>
              <a:prstDash val="solid"/>
              <a:round/>
            </a:ln>
          </p:spPr>
        </p:sp>
        <p:sp>
          <p:nvSpPr>
            <p:cNvPr name="TextBox 5" id="5"/>
            <p:cNvSpPr txBox="true"/>
            <p:nvPr/>
          </p:nvSpPr>
          <p:spPr>
            <a:xfrm>
              <a:off x="0" y="-38100"/>
              <a:ext cx="4068862" cy="1877479"/>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2080418" y="1143304"/>
            <a:ext cx="14163379" cy="1603646"/>
            <a:chOff x="0" y="0"/>
            <a:chExt cx="1406886" cy="159294"/>
          </a:xfrm>
        </p:grpSpPr>
        <p:sp>
          <p:nvSpPr>
            <p:cNvPr name="Freeform 7" id="7"/>
            <p:cNvSpPr/>
            <p:nvPr/>
          </p:nvSpPr>
          <p:spPr>
            <a:xfrm flipH="false" flipV="false" rot="0">
              <a:off x="0" y="0"/>
              <a:ext cx="1406886" cy="159294"/>
            </a:xfrm>
            <a:custGeom>
              <a:avLst/>
              <a:gdLst/>
              <a:ahLst/>
              <a:cxnLst/>
              <a:rect r="r" b="b" t="t" l="l"/>
              <a:pathLst>
                <a:path h="159294" w="1406886">
                  <a:moveTo>
                    <a:pt x="1406886" y="0"/>
                  </a:moveTo>
                  <a:lnTo>
                    <a:pt x="0" y="0"/>
                  </a:lnTo>
                  <a:lnTo>
                    <a:pt x="101600" y="79647"/>
                  </a:lnTo>
                  <a:lnTo>
                    <a:pt x="0" y="159294"/>
                  </a:lnTo>
                  <a:lnTo>
                    <a:pt x="1406886" y="159294"/>
                  </a:lnTo>
                  <a:lnTo>
                    <a:pt x="1305286" y="79647"/>
                  </a:lnTo>
                  <a:lnTo>
                    <a:pt x="1406886" y="0"/>
                  </a:lnTo>
                  <a:close/>
                </a:path>
              </a:pathLst>
            </a:custGeom>
            <a:solidFill>
              <a:srgbClr val="DBE0C2"/>
            </a:solidFill>
            <a:ln w="38100" cap="sq">
              <a:solidFill>
                <a:srgbClr val="000000"/>
              </a:solidFill>
              <a:prstDash val="solid"/>
              <a:miter/>
            </a:ln>
          </p:spPr>
        </p:sp>
        <p:sp>
          <p:nvSpPr>
            <p:cNvPr name="TextBox 8" id="8"/>
            <p:cNvSpPr txBox="true"/>
            <p:nvPr/>
          </p:nvSpPr>
          <p:spPr>
            <a:xfrm>
              <a:off x="88900" y="-38100"/>
              <a:ext cx="1229086" cy="197394"/>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5453978" y="3033152"/>
            <a:ext cx="2489169" cy="2568561"/>
          </a:xfrm>
          <a:custGeom>
            <a:avLst/>
            <a:gdLst/>
            <a:ahLst/>
            <a:cxnLst/>
            <a:rect r="r" b="b" t="t" l="l"/>
            <a:pathLst>
              <a:path h="2568561" w="2489169">
                <a:moveTo>
                  <a:pt x="0" y="0"/>
                </a:moveTo>
                <a:lnTo>
                  <a:pt x="2489170" y="0"/>
                </a:lnTo>
                <a:lnTo>
                  <a:pt x="2489170" y="2568562"/>
                </a:lnTo>
                <a:lnTo>
                  <a:pt x="0" y="256856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349501" y="7026236"/>
            <a:ext cx="2779226" cy="2673110"/>
          </a:xfrm>
          <a:custGeom>
            <a:avLst/>
            <a:gdLst/>
            <a:ahLst/>
            <a:cxnLst/>
            <a:rect r="r" b="b" t="t" l="l"/>
            <a:pathLst>
              <a:path h="2673110" w="2779226">
                <a:moveTo>
                  <a:pt x="0" y="0"/>
                </a:moveTo>
                <a:lnTo>
                  <a:pt x="2779226" y="0"/>
                </a:lnTo>
                <a:lnTo>
                  <a:pt x="2779226" y="2673110"/>
                </a:lnTo>
                <a:lnTo>
                  <a:pt x="0" y="26731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1" id="11"/>
          <p:cNvGrpSpPr/>
          <p:nvPr/>
        </p:nvGrpSpPr>
        <p:grpSpPr>
          <a:xfrm rot="0">
            <a:off x="9957092" y="3033152"/>
            <a:ext cx="5238395" cy="5678562"/>
            <a:chOff x="0" y="0"/>
            <a:chExt cx="1379660" cy="1495588"/>
          </a:xfrm>
        </p:grpSpPr>
        <p:sp>
          <p:nvSpPr>
            <p:cNvPr name="Freeform 12" id="12"/>
            <p:cNvSpPr/>
            <p:nvPr/>
          </p:nvSpPr>
          <p:spPr>
            <a:xfrm flipH="false" flipV="false" rot="0">
              <a:off x="0" y="0"/>
              <a:ext cx="1379660" cy="1495588"/>
            </a:xfrm>
            <a:custGeom>
              <a:avLst/>
              <a:gdLst/>
              <a:ahLst/>
              <a:cxnLst/>
              <a:rect r="r" b="b" t="t" l="l"/>
              <a:pathLst>
                <a:path h="1495588" w="1379660">
                  <a:moveTo>
                    <a:pt x="75374" y="0"/>
                  </a:moveTo>
                  <a:lnTo>
                    <a:pt x="1304286" y="0"/>
                  </a:lnTo>
                  <a:cubicBezTo>
                    <a:pt x="1324276" y="0"/>
                    <a:pt x="1343448" y="7941"/>
                    <a:pt x="1357583" y="22076"/>
                  </a:cubicBezTo>
                  <a:cubicBezTo>
                    <a:pt x="1371719" y="36212"/>
                    <a:pt x="1379660" y="55383"/>
                    <a:pt x="1379660" y="75374"/>
                  </a:cubicBezTo>
                  <a:lnTo>
                    <a:pt x="1379660" y="1420214"/>
                  </a:lnTo>
                  <a:cubicBezTo>
                    <a:pt x="1379660" y="1461842"/>
                    <a:pt x="1345914" y="1495588"/>
                    <a:pt x="1304286" y="1495588"/>
                  </a:cubicBezTo>
                  <a:lnTo>
                    <a:pt x="75374" y="1495588"/>
                  </a:lnTo>
                  <a:cubicBezTo>
                    <a:pt x="55383" y="1495588"/>
                    <a:pt x="36212" y="1487647"/>
                    <a:pt x="22076" y="1473512"/>
                  </a:cubicBezTo>
                  <a:cubicBezTo>
                    <a:pt x="7941" y="1459376"/>
                    <a:pt x="0" y="1440205"/>
                    <a:pt x="0" y="1420214"/>
                  </a:cubicBezTo>
                  <a:lnTo>
                    <a:pt x="0" y="75374"/>
                  </a:lnTo>
                  <a:cubicBezTo>
                    <a:pt x="0" y="55383"/>
                    <a:pt x="7941" y="36212"/>
                    <a:pt x="22076" y="22076"/>
                  </a:cubicBezTo>
                  <a:cubicBezTo>
                    <a:pt x="36212" y="7941"/>
                    <a:pt x="55383" y="0"/>
                    <a:pt x="75374" y="0"/>
                  </a:cubicBezTo>
                  <a:close/>
                </a:path>
              </a:pathLst>
            </a:custGeom>
            <a:solidFill>
              <a:srgbClr val="C0D494"/>
            </a:solidFill>
          </p:spPr>
        </p:sp>
        <p:sp>
          <p:nvSpPr>
            <p:cNvPr name="TextBox 13" id="13"/>
            <p:cNvSpPr txBox="true"/>
            <p:nvPr/>
          </p:nvSpPr>
          <p:spPr>
            <a:xfrm>
              <a:off x="0" y="-38100"/>
              <a:ext cx="1379660" cy="1533688"/>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0338506" y="3414122"/>
            <a:ext cx="4475568" cy="4948670"/>
          </a:xfrm>
          <a:custGeom>
            <a:avLst/>
            <a:gdLst/>
            <a:ahLst/>
            <a:cxnLst/>
            <a:rect r="r" b="b" t="t" l="l"/>
            <a:pathLst>
              <a:path h="4948670" w="4475568">
                <a:moveTo>
                  <a:pt x="0" y="0"/>
                </a:moveTo>
                <a:lnTo>
                  <a:pt x="4475568" y="0"/>
                </a:lnTo>
                <a:lnTo>
                  <a:pt x="4475568" y="4948669"/>
                </a:lnTo>
                <a:lnTo>
                  <a:pt x="0" y="4948669"/>
                </a:lnTo>
                <a:lnTo>
                  <a:pt x="0" y="0"/>
                </a:lnTo>
                <a:close/>
              </a:path>
            </a:pathLst>
          </a:custGeom>
          <a:blipFill>
            <a:blip r:embed="rId8"/>
            <a:stretch>
              <a:fillRect l="-50275" t="0" r="-46384" b="0"/>
            </a:stretch>
          </a:blipFill>
        </p:spPr>
      </p:sp>
      <p:sp>
        <p:nvSpPr>
          <p:cNvPr name="TextBox 15" id="15"/>
          <p:cNvSpPr txBox="true"/>
          <p:nvPr/>
        </p:nvSpPr>
        <p:spPr>
          <a:xfrm rot="0">
            <a:off x="3128727" y="1443282"/>
            <a:ext cx="12066761" cy="1194284"/>
          </a:xfrm>
          <a:prstGeom prst="rect">
            <a:avLst/>
          </a:prstGeom>
        </p:spPr>
        <p:txBody>
          <a:bodyPr anchor="t" rtlCol="false" tIns="0" lIns="0" bIns="0" rIns="0">
            <a:spAutoFit/>
          </a:bodyPr>
          <a:lstStyle/>
          <a:p>
            <a:pPr algn="ctr">
              <a:lnSpc>
                <a:spcPts val="8804"/>
              </a:lnSpc>
            </a:pPr>
            <a:r>
              <a:rPr lang="en-US" sz="9466">
                <a:solidFill>
                  <a:srgbClr val="483A00"/>
                </a:solidFill>
                <a:latin typeface="Baloo Thambi"/>
              </a:rPr>
              <a:t>VAI TRÒ DƯỢC SĨ </a:t>
            </a:r>
          </a:p>
        </p:txBody>
      </p:sp>
      <p:sp>
        <p:nvSpPr>
          <p:cNvPr name="TextBox 16" id="16"/>
          <p:cNvSpPr txBox="true"/>
          <p:nvPr/>
        </p:nvSpPr>
        <p:spPr>
          <a:xfrm rot="0">
            <a:off x="1081940" y="3442943"/>
            <a:ext cx="7534671" cy="4241342"/>
          </a:xfrm>
          <a:prstGeom prst="rect">
            <a:avLst/>
          </a:prstGeom>
        </p:spPr>
        <p:txBody>
          <a:bodyPr anchor="t" rtlCol="false" tIns="0" lIns="0" bIns="0" rIns="0">
            <a:spAutoFit/>
          </a:bodyPr>
          <a:lstStyle/>
          <a:p>
            <a:pPr algn="ctr">
              <a:lnSpc>
                <a:spcPts val="5641"/>
              </a:lnSpc>
            </a:pPr>
            <a:r>
              <a:rPr lang="en-US" sz="4029">
                <a:solidFill>
                  <a:srgbClr val="483A00"/>
                </a:solidFill>
                <a:latin typeface="Noto Serif Display"/>
              </a:rPr>
              <a:t>1. Cung cấp thuốc cho bệnh nhân</a:t>
            </a:r>
          </a:p>
          <a:p>
            <a:pPr algn="ctr">
              <a:lnSpc>
                <a:spcPts val="5641"/>
              </a:lnSpc>
            </a:pPr>
            <a:r>
              <a:rPr lang="en-US" sz="4029">
                <a:solidFill>
                  <a:srgbClr val="483A00"/>
                </a:solidFill>
                <a:latin typeface="Noto Serif Display"/>
              </a:rPr>
              <a:t>2. Tư vấn và hướng dẫn sử dụng thuốc</a:t>
            </a:r>
          </a:p>
          <a:p>
            <a:pPr algn="ctr">
              <a:lnSpc>
                <a:spcPts val="5641"/>
              </a:lnSpc>
            </a:pPr>
            <a:r>
              <a:rPr lang="en-US" sz="4029">
                <a:solidFill>
                  <a:srgbClr val="483A00"/>
                </a:solidFill>
                <a:latin typeface="Noto Serif Display"/>
              </a:rPr>
              <a:t>3. Đối tác của nhà điều hành y tế</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EE27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705446" cy="10509060"/>
          </a:xfrm>
          <a:custGeom>
            <a:avLst/>
            <a:gdLst/>
            <a:ahLst/>
            <a:cxnLst/>
            <a:rect r="r" b="b" t="t" l="l"/>
            <a:pathLst>
              <a:path h="10509060" w="18705446">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225466" y="3568755"/>
            <a:ext cx="9837068" cy="3149490"/>
            <a:chOff x="0" y="0"/>
            <a:chExt cx="2474178" cy="792147"/>
          </a:xfrm>
        </p:grpSpPr>
        <p:sp>
          <p:nvSpPr>
            <p:cNvPr name="Freeform 4" id="4"/>
            <p:cNvSpPr/>
            <p:nvPr/>
          </p:nvSpPr>
          <p:spPr>
            <a:xfrm flipH="false" flipV="false" rot="0">
              <a:off x="0" y="0"/>
              <a:ext cx="2474178" cy="792147"/>
            </a:xfrm>
            <a:custGeom>
              <a:avLst/>
              <a:gdLst/>
              <a:ahLst/>
              <a:cxnLst/>
              <a:rect r="r" b="b" t="t" l="l"/>
              <a:pathLst>
                <a:path h="792147" w="2474178">
                  <a:moveTo>
                    <a:pt x="40138" y="0"/>
                  </a:moveTo>
                  <a:lnTo>
                    <a:pt x="2434041" y="0"/>
                  </a:lnTo>
                  <a:cubicBezTo>
                    <a:pt x="2444686" y="0"/>
                    <a:pt x="2454895" y="4229"/>
                    <a:pt x="2462422" y="11756"/>
                  </a:cubicBezTo>
                  <a:cubicBezTo>
                    <a:pt x="2469950" y="19283"/>
                    <a:pt x="2474178" y="29493"/>
                    <a:pt x="2474178" y="40138"/>
                  </a:cubicBezTo>
                  <a:lnTo>
                    <a:pt x="2474178" y="752009"/>
                  </a:lnTo>
                  <a:cubicBezTo>
                    <a:pt x="2474178" y="774176"/>
                    <a:pt x="2456208" y="792147"/>
                    <a:pt x="2434041" y="792147"/>
                  </a:cubicBezTo>
                  <a:lnTo>
                    <a:pt x="40138" y="792147"/>
                  </a:lnTo>
                  <a:cubicBezTo>
                    <a:pt x="29493" y="792147"/>
                    <a:pt x="19283" y="787918"/>
                    <a:pt x="11756" y="780391"/>
                  </a:cubicBezTo>
                  <a:cubicBezTo>
                    <a:pt x="4229" y="772863"/>
                    <a:pt x="0" y="762654"/>
                    <a:pt x="0" y="752009"/>
                  </a:cubicBezTo>
                  <a:lnTo>
                    <a:pt x="0" y="40138"/>
                  </a:lnTo>
                  <a:cubicBezTo>
                    <a:pt x="0" y="29493"/>
                    <a:pt x="4229" y="19283"/>
                    <a:pt x="11756" y="11756"/>
                  </a:cubicBezTo>
                  <a:cubicBezTo>
                    <a:pt x="19283" y="4229"/>
                    <a:pt x="29493" y="0"/>
                    <a:pt x="40138" y="0"/>
                  </a:cubicBezTo>
                  <a:close/>
                </a:path>
              </a:pathLst>
            </a:custGeom>
            <a:solidFill>
              <a:srgbClr val="FFF5D3"/>
            </a:solidFill>
            <a:ln w="38100" cap="rnd">
              <a:solidFill>
                <a:srgbClr val="000000"/>
              </a:solidFill>
              <a:prstDash val="solid"/>
              <a:round/>
            </a:ln>
          </p:spPr>
        </p:sp>
        <p:sp>
          <p:nvSpPr>
            <p:cNvPr name="TextBox 5" id="5"/>
            <p:cNvSpPr txBox="true"/>
            <p:nvPr/>
          </p:nvSpPr>
          <p:spPr>
            <a:xfrm>
              <a:off x="0" y="-38100"/>
              <a:ext cx="2474178" cy="830247"/>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1468667">
            <a:off x="1681091" y="6718245"/>
            <a:ext cx="1741724" cy="1767432"/>
          </a:xfrm>
          <a:custGeom>
            <a:avLst/>
            <a:gdLst/>
            <a:ahLst/>
            <a:cxnLst/>
            <a:rect r="r" b="b" t="t" l="l"/>
            <a:pathLst>
              <a:path h="1767432" w="1741724">
                <a:moveTo>
                  <a:pt x="0" y="0"/>
                </a:moveTo>
                <a:lnTo>
                  <a:pt x="1741724" y="0"/>
                </a:lnTo>
                <a:lnTo>
                  <a:pt x="1741724" y="1767432"/>
                </a:lnTo>
                <a:lnTo>
                  <a:pt x="0" y="17674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1565059">
            <a:off x="14560121" y="1235976"/>
            <a:ext cx="1954592" cy="1904838"/>
          </a:xfrm>
          <a:custGeom>
            <a:avLst/>
            <a:gdLst/>
            <a:ahLst/>
            <a:cxnLst/>
            <a:rect r="r" b="b" t="t" l="l"/>
            <a:pathLst>
              <a:path h="1904838" w="1954592">
                <a:moveTo>
                  <a:pt x="0" y="0"/>
                </a:moveTo>
                <a:lnTo>
                  <a:pt x="1954592" y="0"/>
                </a:lnTo>
                <a:lnTo>
                  <a:pt x="1954592" y="1904839"/>
                </a:lnTo>
                <a:lnTo>
                  <a:pt x="0" y="19048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2513147">
            <a:off x="15144137" y="6436838"/>
            <a:ext cx="2115163" cy="2182626"/>
          </a:xfrm>
          <a:custGeom>
            <a:avLst/>
            <a:gdLst/>
            <a:ahLst/>
            <a:cxnLst/>
            <a:rect r="r" b="b" t="t" l="l"/>
            <a:pathLst>
              <a:path h="2182626" w="2115163">
                <a:moveTo>
                  <a:pt x="0" y="0"/>
                </a:moveTo>
                <a:lnTo>
                  <a:pt x="2115163" y="0"/>
                </a:lnTo>
                <a:lnTo>
                  <a:pt x="2115163" y="2182626"/>
                </a:lnTo>
                <a:lnTo>
                  <a:pt x="0" y="218262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964633">
            <a:off x="1727627" y="1214460"/>
            <a:ext cx="1648651" cy="2174479"/>
          </a:xfrm>
          <a:custGeom>
            <a:avLst/>
            <a:gdLst/>
            <a:ahLst/>
            <a:cxnLst/>
            <a:rect r="r" b="b" t="t" l="l"/>
            <a:pathLst>
              <a:path h="2174479" w="1648651">
                <a:moveTo>
                  <a:pt x="0" y="0"/>
                </a:moveTo>
                <a:lnTo>
                  <a:pt x="1648651" y="0"/>
                </a:lnTo>
                <a:lnTo>
                  <a:pt x="1648651" y="2174479"/>
                </a:lnTo>
                <a:lnTo>
                  <a:pt x="0" y="21744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0" id="10"/>
          <p:cNvSpPr txBox="true"/>
          <p:nvPr/>
        </p:nvSpPr>
        <p:spPr>
          <a:xfrm rot="0">
            <a:off x="4604607" y="4671686"/>
            <a:ext cx="9078787" cy="1191278"/>
          </a:xfrm>
          <a:prstGeom prst="rect">
            <a:avLst/>
          </a:prstGeom>
        </p:spPr>
        <p:txBody>
          <a:bodyPr anchor="t" rtlCol="false" tIns="0" lIns="0" bIns="0" rIns="0">
            <a:spAutoFit/>
          </a:bodyPr>
          <a:lstStyle/>
          <a:p>
            <a:pPr algn="ctr">
              <a:lnSpc>
                <a:spcPts val="8803"/>
              </a:lnSpc>
            </a:pPr>
            <a:r>
              <a:rPr lang="en-US" sz="9466">
                <a:solidFill>
                  <a:srgbClr val="483A00"/>
                </a:solidFill>
                <a:latin typeface="Baloo Thambi"/>
              </a:rPr>
              <a:t>THANK YOU</a:t>
            </a:r>
          </a:p>
        </p:txBody>
      </p:sp>
      <p:sp>
        <p:nvSpPr>
          <p:cNvPr name="Freeform 11" id="11"/>
          <p:cNvSpPr/>
          <p:nvPr/>
        </p:nvSpPr>
        <p:spPr>
          <a:xfrm flipH="false" flipV="false" rot="0">
            <a:off x="12387612" y="5254530"/>
            <a:ext cx="1853276" cy="1846537"/>
          </a:xfrm>
          <a:custGeom>
            <a:avLst/>
            <a:gdLst/>
            <a:ahLst/>
            <a:cxnLst/>
            <a:rect r="r" b="b" t="t" l="l"/>
            <a:pathLst>
              <a:path h="1846537" w="1853276">
                <a:moveTo>
                  <a:pt x="0" y="0"/>
                </a:moveTo>
                <a:lnTo>
                  <a:pt x="1853277" y="0"/>
                </a:lnTo>
                <a:lnTo>
                  <a:pt x="1853277" y="1846537"/>
                </a:lnTo>
                <a:lnTo>
                  <a:pt x="0" y="184653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C5C5"/>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705446" cy="10509060"/>
          </a:xfrm>
          <a:custGeom>
            <a:avLst/>
            <a:gdLst/>
            <a:ahLst/>
            <a:cxnLst/>
            <a:rect r="r" b="b" t="t" l="l"/>
            <a:pathLst>
              <a:path h="10509060" w="18705446">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2746950"/>
            <a:ext cx="16177360" cy="7313173"/>
            <a:chOff x="0" y="0"/>
            <a:chExt cx="4068862" cy="1839379"/>
          </a:xfrm>
        </p:grpSpPr>
        <p:sp>
          <p:nvSpPr>
            <p:cNvPr name="Freeform 4" id="4"/>
            <p:cNvSpPr/>
            <p:nvPr/>
          </p:nvSpPr>
          <p:spPr>
            <a:xfrm flipH="false" flipV="false" rot="0">
              <a:off x="0" y="0"/>
              <a:ext cx="4068862" cy="1839379"/>
            </a:xfrm>
            <a:custGeom>
              <a:avLst/>
              <a:gdLst/>
              <a:ahLst/>
              <a:cxnLst/>
              <a:rect r="r" b="b" t="t" l="l"/>
              <a:pathLst>
                <a:path h="1839379" w="4068862">
                  <a:moveTo>
                    <a:pt x="24407" y="0"/>
                  </a:moveTo>
                  <a:lnTo>
                    <a:pt x="4044455" y="0"/>
                  </a:lnTo>
                  <a:cubicBezTo>
                    <a:pt x="4050928" y="0"/>
                    <a:pt x="4057136" y="2571"/>
                    <a:pt x="4061714" y="7149"/>
                  </a:cubicBezTo>
                  <a:cubicBezTo>
                    <a:pt x="4066291" y="11726"/>
                    <a:pt x="4068862" y="17934"/>
                    <a:pt x="4068862" y="24407"/>
                  </a:cubicBezTo>
                  <a:lnTo>
                    <a:pt x="4068862" y="1814972"/>
                  </a:lnTo>
                  <a:cubicBezTo>
                    <a:pt x="4068862" y="1821445"/>
                    <a:pt x="4066291" y="1827653"/>
                    <a:pt x="4061714" y="1832230"/>
                  </a:cubicBezTo>
                  <a:cubicBezTo>
                    <a:pt x="4057136" y="1836807"/>
                    <a:pt x="4050928" y="1839379"/>
                    <a:pt x="4044455" y="1839379"/>
                  </a:cubicBezTo>
                  <a:lnTo>
                    <a:pt x="24407" y="1839379"/>
                  </a:lnTo>
                  <a:cubicBezTo>
                    <a:pt x="17934" y="1839379"/>
                    <a:pt x="11726" y="1836807"/>
                    <a:pt x="7149" y="1832230"/>
                  </a:cubicBezTo>
                  <a:cubicBezTo>
                    <a:pt x="2571" y="1827653"/>
                    <a:pt x="0" y="1821445"/>
                    <a:pt x="0" y="1814972"/>
                  </a:cubicBezTo>
                  <a:lnTo>
                    <a:pt x="0" y="24407"/>
                  </a:lnTo>
                  <a:cubicBezTo>
                    <a:pt x="0" y="17934"/>
                    <a:pt x="2571" y="11726"/>
                    <a:pt x="7149" y="7149"/>
                  </a:cubicBezTo>
                  <a:cubicBezTo>
                    <a:pt x="11726" y="2571"/>
                    <a:pt x="17934" y="0"/>
                    <a:pt x="24407" y="0"/>
                  </a:cubicBezTo>
                  <a:close/>
                </a:path>
              </a:pathLst>
            </a:custGeom>
            <a:solidFill>
              <a:srgbClr val="FFEDED"/>
            </a:solidFill>
            <a:ln w="38100" cap="rnd">
              <a:solidFill>
                <a:srgbClr val="000000"/>
              </a:solidFill>
              <a:prstDash val="solid"/>
              <a:round/>
            </a:ln>
          </p:spPr>
        </p:sp>
        <p:sp>
          <p:nvSpPr>
            <p:cNvPr name="TextBox 5" id="5"/>
            <p:cNvSpPr txBox="true"/>
            <p:nvPr/>
          </p:nvSpPr>
          <p:spPr>
            <a:xfrm>
              <a:off x="0" y="-38100"/>
              <a:ext cx="4068862" cy="1877479"/>
            </a:xfrm>
            <a:prstGeom prst="rect">
              <a:avLst/>
            </a:prstGeom>
          </p:spPr>
          <p:txBody>
            <a:bodyPr anchor="ctr" rtlCol="false" tIns="50800" lIns="50800" bIns="50800" rIns="50800"/>
            <a:lstStyle/>
            <a:p>
              <a:pPr algn="ctr">
                <a:lnSpc>
                  <a:spcPts val="2659"/>
                </a:lnSpc>
              </a:pPr>
              <a:r>
                <a:rPr lang="en-US" sz="1899">
                  <a:solidFill>
                    <a:srgbClr val="000000"/>
                  </a:solidFill>
                  <a:latin typeface="Open Sans Extra Bold"/>
                </a:rPr>
                <a:t> </a:t>
              </a:r>
            </a:p>
          </p:txBody>
        </p:sp>
      </p:grpSp>
      <p:grpSp>
        <p:nvGrpSpPr>
          <p:cNvPr name="Group 6" id="6"/>
          <p:cNvGrpSpPr/>
          <p:nvPr/>
        </p:nvGrpSpPr>
        <p:grpSpPr>
          <a:xfrm rot="0">
            <a:off x="2080418" y="1143304"/>
            <a:ext cx="14163379" cy="1603646"/>
            <a:chOff x="0" y="0"/>
            <a:chExt cx="1406886" cy="159294"/>
          </a:xfrm>
        </p:grpSpPr>
        <p:sp>
          <p:nvSpPr>
            <p:cNvPr name="Freeform 7" id="7"/>
            <p:cNvSpPr/>
            <p:nvPr/>
          </p:nvSpPr>
          <p:spPr>
            <a:xfrm flipH="false" flipV="false" rot="0">
              <a:off x="0" y="0"/>
              <a:ext cx="1406886" cy="159294"/>
            </a:xfrm>
            <a:custGeom>
              <a:avLst/>
              <a:gdLst/>
              <a:ahLst/>
              <a:cxnLst/>
              <a:rect r="r" b="b" t="t" l="l"/>
              <a:pathLst>
                <a:path h="159294" w="1406886">
                  <a:moveTo>
                    <a:pt x="1406886" y="0"/>
                  </a:moveTo>
                  <a:lnTo>
                    <a:pt x="0" y="0"/>
                  </a:lnTo>
                  <a:lnTo>
                    <a:pt x="101600" y="79647"/>
                  </a:lnTo>
                  <a:lnTo>
                    <a:pt x="0" y="159294"/>
                  </a:lnTo>
                  <a:lnTo>
                    <a:pt x="1406886" y="159294"/>
                  </a:lnTo>
                  <a:lnTo>
                    <a:pt x="1305286" y="79647"/>
                  </a:lnTo>
                  <a:lnTo>
                    <a:pt x="1406886" y="0"/>
                  </a:lnTo>
                  <a:close/>
                </a:path>
              </a:pathLst>
            </a:custGeom>
            <a:solidFill>
              <a:srgbClr val="DBE0C2"/>
            </a:solidFill>
            <a:ln cap="sq">
              <a:noFill/>
              <a:prstDash val="solid"/>
              <a:miter/>
            </a:ln>
          </p:spPr>
        </p:sp>
        <p:sp>
          <p:nvSpPr>
            <p:cNvPr name="TextBox 8" id="8"/>
            <p:cNvSpPr txBox="true"/>
            <p:nvPr/>
          </p:nvSpPr>
          <p:spPr>
            <a:xfrm>
              <a:off x="88900" y="-38100"/>
              <a:ext cx="1229086" cy="197394"/>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95725" y="7559157"/>
            <a:ext cx="2448594" cy="2386266"/>
          </a:xfrm>
          <a:custGeom>
            <a:avLst/>
            <a:gdLst/>
            <a:ahLst/>
            <a:cxnLst/>
            <a:rect r="r" b="b" t="t" l="l"/>
            <a:pathLst>
              <a:path h="2386266" w="2448594">
                <a:moveTo>
                  <a:pt x="0" y="0"/>
                </a:moveTo>
                <a:lnTo>
                  <a:pt x="2448594" y="0"/>
                </a:lnTo>
                <a:lnTo>
                  <a:pt x="2448594" y="2386266"/>
                </a:lnTo>
                <a:lnTo>
                  <a:pt x="0" y="23862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5453978" y="7559157"/>
            <a:ext cx="2267301" cy="2339617"/>
          </a:xfrm>
          <a:custGeom>
            <a:avLst/>
            <a:gdLst/>
            <a:ahLst/>
            <a:cxnLst/>
            <a:rect r="r" b="b" t="t" l="l"/>
            <a:pathLst>
              <a:path h="2339617" w="2267301">
                <a:moveTo>
                  <a:pt x="0" y="0"/>
                </a:moveTo>
                <a:lnTo>
                  <a:pt x="2267301" y="0"/>
                </a:lnTo>
                <a:lnTo>
                  <a:pt x="2267301" y="2339617"/>
                </a:lnTo>
                <a:lnTo>
                  <a:pt x="0" y="23396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44326" y="3464226"/>
            <a:ext cx="2452532" cy="2839774"/>
          </a:xfrm>
          <a:custGeom>
            <a:avLst/>
            <a:gdLst/>
            <a:ahLst/>
            <a:cxnLst/>
            <a:rect r="r" b="b" t="t" l="l"/>
            <a:pathLst>
              <a:path h="2839774" w="2452532">
                <a:moveTo>
                  <a:pt x="0" y="0"/>
                </a:moveTo>
                <a:lnTo>
                  <a:pt x="2452532" y="0"/>
                </a:lnTo>
                <a:lnTo>
                  <a:pt x="2452532" y="2839774"/>
                </a:lnTo>
                <a:lnTo>
                  <a:pt x="0" y="28397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5675959" y="3146830"/>
            <a:ext cx="2612041" cy="2602543"/>
          </a:xfrm>
          <a:custGeom>
            <a:avLst/>
            <a:gdLst/>
            <a:ahLst/>
            <a:cxnLst/>
            <a:rect r="r" b="b" t="t" l="l"/>
            <a:pathLst>
              <a:path h="2602543" w="2612041">
                <a:moveTo>
                  <a:pt x="0" y="0"/>
                </a:moveTo>
                <a:lnTo>
                  <a:pt x="2612041" y="0"/>
                </a:lnTo>
                <a:lnTo>
                  <a:pt x="2612041" y="2602542"/>
                </a:lnTo>
                <a:lnTo>
                  <a:pt x="0" y="260254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3" id="13"/>
          <p:cNvGrpSpPr/>
          <p:nvPr/>
        </p:nvGrpSpPr>
        <p:grpSpPr>
          <a:xfrm rot="0">
            <a:off x="11297252" y="3146830"/>
            <a:ext cx="4378707" cy="6164658"/>
            <a:chOff x="0" y="0"/>
            <a:chExt cx="1153240" cy="1623614"/>
          </a:xfrm>
        </p:grpSpPr>
        <p:sp>
          <p:nvSpPr>
            <p:cNvPr name="Freeform 14" id="14"/>
            <p:cNvSpPr/>
            <p:nvPr/>
          </p:nvSpPr>
          <p:spPr>
            <a:xfrm flipH="false" flipV="false" rot="0">
              <a:off x="0" y="0"/>
              <a:ext cx="1153240" cy="1623614"/>
            </a:xfrm>
            <a:custGeom>
              <a:avLst/>
              <a:gdLst/>
              <a:ahLst/>
              <a:cxnLst/>
              <a:rect r="r" b="b" t="t" l="l"/>
              <a:pathLst>
                <a:path h="1623614" w="1153240">
                  <a:moveTo>
                    <a:pt x="0" y="0"/>
                  </a:moveTo>
                  <a:lnTo>
                    <a:pt x="1153240" y="0"/>
                  </a:lnTo>
                  <a:lnTo>
                    <a:pt x="1153240" y="1623614"/>
                  </a:lnTo>
                  <a:lnTo>
                    <a:pt x="0" y="1623614"/>
                  </a:lnTo>
                  <a:close/>
                </a:path>
              </a:pathLst>
            </a:custGeom>
            <a:solidFill>
              <a:srgbClr val="F8C5C5"/>
            </a:solidFill>
          </p:spPr>
        </p:sp>
        <p:sp>
          <p:nvSpPr>
            <p:cNvPr name="TextBox 15" id="15"/>
            <p:cNvSpPr txBox="true"/>
            <p:nvPr/>
          </p:nvSpPr>
          <p:spPr>
            <a:xfrm>
              <a:off x="0" y="-38100"/>
              <a:ext cx="1153240" cy="1661714"/>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false" flipV="false" rot="0">
            <a:off x="11412910" y="3539936"/>
            <a:ext cx="4147392" cy="5528128"/>
          </a:xfrm>
          <a:custGeom>
            <a:avLst/>
            <a:gdLst/>
            <a:ahLst/>
            <a:cxnLst/>
            <a:rect r="r" b="b" t="t" l="l"/>
            <a:pathLst>
              <a:path h="5528128" w="4147392">
                <a:moveTo>
                  <a:pt x="0" y="0"/>
                </a:moveTo>
                <a:lnTo>
                  <a:pt x="4147391" y="0"/>
                </a:lnTo>
                <a:lnTo>
                  <a:pt x="4147391" y="5528128"/>
                </a:lnTo>
                <a:lnTo>
                  <a:pt x="0" y="5528128"/>
                </a:lnTo>
                <a:lnTo>
                  <a:pt x="0" y="0"/>
                </a:lnTo>
                <a:close/>
              </a:path>
            </a:pathLst>
          </a:custGeom>
          <a:blipFill>
            <a:blip r:embed="rId12"/>
            <a:stretch>
              <a:fillRect l="-76144" t="0" r="-24525" b="0"/>
            </a:stretch>
          </a:blipFill>
        </p:spPr>
      </p:sp>
      <p:sp>
        <p:nvSpPr>
          <p:cNvPr name="TextBox 17" id="17"/>
          <p:cNvSpPr txBox="true"/>
          <p:nvPr/>
        </p:nvSpPr>
        <p:spPr>
          <a:xfrm rot="0">
            <a:off x="5598787" y="1149945"/>
            <a:ext cx="7090426" cy="1428440"/>
          </a:xfrm>
          <a:prstGeom prst="rect">
            <a:avLst/>
          </a:prstGeom>
        </p:spPr>
        <p:txBody>
          <a:bodyPr anchor="t" rtlCol="false" tIns="0" lIns="0" bIns="0" rIns="0">
            <a:spAutoFit/>
          </a:bodyPr>
          <a:lstStyle/>
          <a:p>
            <a:pPr algn="ctr">
              <a:lnSpc>
                <a:spcPts val="11816"/>
              </a:lnSpc>
              <a:spcBef>
                <a:spcPct val="0"/>
              </a:spcBef>
            </a:pPr>
            <a:r>
              <a:rPr lang="en-US" sz="8440">
                <a:solidFill>
                  <a:srgbClr val="483A00"/>
                </a:solidFill>
                <a:latin typeface="Open Sans Extra Bold"/>
              </a:rPr>
              <a:t>Đau là gì???? </a:t>
            </a:r>
          </a:p>
        </p:txBody>
      </p:sp>
      <p:sp>
        <p:nvSpPr>
          <p:cNvPr name="TextBox 18" id="18"/>
          <p:cNvSpPr txBox="true"/>
          <p:nvPr/>
        </p:nvSpPr>
        <p:spPr>
          <a:xfrm rot="0">
            <a:off x="1420022" y="2905251"/>
            <a:ext cx="9238758" cy="6581140"/>
          </a:xfrm>
          <a:prstGeom prst="rect">
            <a:avLst/>
          </a:prstGeom>
        </p:spPr>
        <p:txBody>
          <a:bodyPr anchor="t" rtlCol="false" tIns="0" lIns="0" bIns="0" rIns="0">
            <a:spAutoFit/>
          </a:bodyPr>
          <a:lstStyle/>
          <a:p>
            <a:pPr algn="ctr">
              <a:lnSpc>
                <a:spcPts val="4759"/>
              </a:lnSpc>
            </a:pPr>
            <a:r>
              <a:rPr lang="en-US" sz="3399">
                <a:solidFill>
                  <a:srgbClr val="483A00"/>
                </a:solidFill>
                <a:latin typeface="Noto Serif Display"/>
              </a:rPr>
              <a:t>T Đau là cảm giác khó chịu có thể làm hạn chế khả năng và năng lực của một người trong việc thực hiện theo thói quen hàng ngày. “Đau” thường là tín hiệu cảnh báo sớm để bạn biết rằng có điều gì đó không ổn với cơ thể. Định nghĩa đau được chấp nhận rộng rãi do Hiệp hội Nghiên cứu Đau Quốc tế đưa ra như sau: “Đau là việc trải qua cảm giác và cảm xúc khó chịu liên quan đến tổn thương mô thực tế hoặc tiềm ẩn, hoặc được mô tả theo thuật ngữ đó.”</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EE27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705446" cy="10509060"/>
          </a:xfrm>
          <a:custGeom>
            <a:avLst/>
            <a:gdLst/>
            <a:ahLst/>
            <a:cxnLst/>
            <a:rect r="r" b="b" t="t" l="l"/>
            <a:pathLst>
              <a:path h="10509060" w="18705446">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81940" y="969822"/>
            <a:ext cx="9837068" cy="8229600"/>
            <a:chOff x="0" y="0"/>
            <a:chExt cx="2474178" cy="2069875"/>
          </a:xfrm>
        </p:grpSpPr>
        <p:sp>
          <p:nvSpPr>
            <p:cNvPr name="Freeform 4" id="4"/>
            <p:cNvSpPr/>
            <p:nvPr/>
          </p:nvSpPr>
          <p:spPr>
            <a:xfrm flipH="false" flipV="false" rot="0">
              <a:off x="0" y="0"/>
              <a:ext cx="2474178" cy="2069875"/>
            </a:xfrm>
            <a:custGeom>
              <a:avLst/>
              <a:gdLst/>
              <a:ahLst/>
              <a:cxnLst/>
              <a:rect r="r" b="b" t="t" l="l"/>
              <a:pathLst>
                <a:path h="2069875" w="2474178">
                  <a:moveTo>
                    <a:pt x="40138" y="0"/>
                  </a:moveTo>
                  <a:lnTo>
                    <a:pt x="2434041" y="0"/>
                  </a:lnTo>
                  <a:cubicBezTo>
                    <a:pt x="2444686" y="0"/>
                    <a:pt x="2454895" y="4229"/>
                    <a:pt x="2462422" y="11756"/>
                  </a:cubicBezTo>
                  <a:cubicBezTo>
                    <a:pt x="2469950" y="19283"/>
                    <a:pt x="2474178" y="29493"/>
                    <a:pt x="2474178" y="40138"/>
                  </a:cubicBezTo>
                  <a:lnTo>
                    <a:pt x="2474178" y="2029737"/>
                  </a:lnTo>
                  <a:cubicBezTo>
                    <a:pt x="2474178" y="2040382"/>
                    <a:pt x="2469950" y="2050591"/>
                    <a:pt x="2462422" y="2058119"/>
                  </a:cubicBezTo>
                  <a:cubicBezTo>
                    <a:pt x="2454895" y="2065646"/>
                    <a:pt x="2444686" y="2069875"/>
                    <a:pt x="2434041" y="2069875"/>
                  </a:cubicBezTo>
                  <a:lnTo>
                    <a:pt x="40138" y="2069875"/>
                  </a:lnTo>
                  <a:cubicBezTo>
                    <a:pt x="29493" y="2069875"/>
                    <a:pt x="19283" y="2065646"/>
                    <a:pt x="11756" y="2058119"/>
                  </a:cubicBezTo>
                  <a:cubicBezTo>
                    <a:pt x="4229" y="2050591"/>
                    <a:pt x="0" y="2040382"/>
                    <a:pt x="0" y="2029737"/>
                  </a:cubicBezTo>
                  <a:lnTo>
                    <a:pt x="0" y="40138"/>
                  </a:lnTo>
                  <a:cubicBezTo>
                    <a:pt x="0" y="29493"/>
                    <a:pt x="4229" y="19283"/>
                    <a:pt x="11756" y="11756"/>
                  </a:cubicBezTo>
                  <a:cubicBezTo>
                    <a:pt x="19283" y="4229"/>
                    <a:pt x="29493" y="0"/>
                    <a:pt x="40138" y="0"/>
                  </a:cubicBezTo>
                  <a:close/>
                </a:path>
              </a:pathLst>
            </a:custGeom>
            <a:solidFill>
              <a:srgbClr val="FFF5D3"/>
            </a:solidFill>
            <a:ln w="38100" cap="rnd">
              <a:solidFill>
                <a:srgbClr val="000000"/>
              </a:solidFill>
              <a:prstDash val="solid"/>
              <a:round/>
            </a:ln>
          </p:spPr>
        </p:sp>
        <p:sp>
          <p:nvSpPr>
            <p:cNvPr name="TextBox 5" id="5"/>
            <p:cNvSpPr txBox="true"/>
            <p:nvPr/>
          </p:nvSpPr>
          <p:spPr>
            <a:xfrm>
              <a:off x="0" y="-38100"/>
              <a:ext cx="2474178" cy="210797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787582" y="2996643"/>
            <a:ext cx="7969143" cy="5723379"/>
          </a:xfrm>
          <a:prstGeom prst="rect">
            <a:avLst/>
          </a:prstGeom>
        </p:spPr>
        <p:txBody>
          <a:bodyPr anchor="t" rtlCol="false" tIns="0" lIns="0" bIns="0" rIns="0">
            <a:spAutoFit/>
          </a:bodyPr>
          <a:lstStyle/>
          <a:p>
            <a:pPr>
              <a:lnSpc>
                <a:spcPts val="3031"/>
              </a:lnSpc>
            </a:pPr>
            <a:r>
              <a:rPr lang="en-US" sz="3259">
                <a:solidFill>
                  <a:srgbClr val="483A00"/>
                </a:solidFill>
                <a:latin typeface="Kurale"/>
              </a:rPr>
              <a:t>NSAID là nhóm các thuốc giảm đau, kháng viêm không steroid, bao gồm nhiều hoạt chất khác nhau. Đây cũng là một trong các nhóm thuốc được sử dụng nhiều nhất đặc biệt trong các bệnh đau nhức xương khớp. Các NSAID có thể là thuốc không cần kê đơn như Ibuprofen dùng để hạ sốt và giảm đau thông thường nhưng cũng có thể là các thuốc được dùng theo đơn của bác sĩ. NSAID hiệu quả trong điều trị tuy nhiên cũng có thể mang lại những tác dụng phụ nghiêm trọng như viêm loét, xuất huyết đường tiêu hóa, dị ứng hoặc các biến chứng tim mạch nếu sử dụng tùy tiện.</a:t>
            </a:r>
          </a:p>
        </p:txBody>
      </p:sp>
      <p:sp>
        <p:nvSpPr>
          <p:cNvPr name="Freeform 7" id="7"/>
          <p:cNvSpPr/>
          <p:nvPr/>
        </p:nvSpPr>
        <p:spPr>
          <a:xfrm flipH="false" flipV="false" rot="0">
            <a:off x="341483" y="8111844"/>
            <a:ext cx="2084195" cy="2175156"/>
          </a:xfrm>
          <a:custGeom>
            <a:avLst/>
            <a:gdLst/>
            <a:ahLst/>
            <a:cxnLst/>
            <a:rect r="r" b="b" t="t" l="l"/>
            <a:pathLst>
              <a:path h="2175156" w="2084195">
                <a:moveTo>
                  <a:pt x="0" y="0"/>
                </a:moveTo>
                <a:lnTo>
                  <a:pt x="2084195" y="0"/>
                </a:lnTo>
                <a:lnTo>
                  <a:pt x="2084195" y="2175156"/>
                </a:lnTo>
                <a:lnTo>
                  <a:pt x="0" y="21751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0919008" y="1028700"/>
            <a:ext cx="7108107" cy="8229600"/>
          </a:xfrm>
          <a:custGeom>
            <a:avLst/>
            <a:gdLst/>
            <a:ahLst/>
            <a:cxnLst/>
            <a:rect r="r" b="b" t="t" l="l"/>
            <a:pathLst>
              <a:path h="8229600" w="7108107">
                <a:moveTo>
                  <a:pt x="0" y="0"/>
                </a:moveTo>
                <a:lnTo>
                  <a:pt x="7108107" y="0"/>
                </a:lnTo>
                <a:lnTo>
                  <a:pt x="7108107" y="8229600"/>
                </a:lnTo>
                <a:lnTo>
                  <a:pt x="0" y="82296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2141790" y="2155210"/>
            <a:ext cx="4662543" cy="5956634"/>
          </a:xfrm>
          <a:custGeom>
            <a:avLst/>
            <a:gdLst/>
            <a:ahLst/>
            <a:cxnLst/>
            <a:rect r="r" b="b" t="t" l="l"/>
            <a:pathLst>
              <a:path h="5956634" w="4662543">
                <a:moveTo>
                  <a:pt x="0" y="0"/>
                </a:moveTo>
                <a:lnTo>
                  <a:pt x="4662543" y="0"/>
                </a:lnTo>
                <a:lnTo>
                  <a:pt x="4662543" y="5956634"/>
                </a:lnTo>
                <a:lnTo>
                  <a:pt x="0" y="5956634"/>
                </a:lnTo>
                <a:lnTo>
                  <a:pt x="0" y="0"/>
                </a:lnTo>
                <a:close/>
              </a:path>
            </a:pathLst>
          </a:custGeom>
          <a:blipFill>
            <a:blip r:embed="rId8"/>
            <a:stretch>
              <a:fillRect l="-24293" t="0" r="-105206" b="0"/>
            </a:stretch>
          </a:blipFill>
        </p:spPr>
      </p:sp>
      <p:sp>
        <p:nvSpPr>
          <p:cNvPr name="TextBox 10" id="10"/>
          <p:cNvSpPr txBox="true"/>
          <p:nvPr/>
        </p:nvSpPr>
        <p:spPr>
          <a:xfrm rot="0">
            <a:off x="1787582" y="1656677"/>
            <a:ext cx="8425784" cy="1254241"/>
          </a:xfrm>
          <a:prstGeom prst="rect">
            <a:avLst/>
          </a:prstGeom>
        </p:spPr>
        <p:txBody>
          <a:bodyPr anchor="t" rtlCol="false" tIns="0" lIns="0" bIns="0" rIns="0">
            <a:spAutoFit/>
          </a:bodyPr>
          <a:lstStyle/>
          <a:p>
            <a:pPr>
              <a:lnSpc>
                <a:spcPts val="9246"/>
              </a:lnSpc>
            </a:pPr>
            <a:r>
              <a:rPr lang="en-US" sz="9942">
                <a:solidFill>
                  <a:srgbClr val="483A00"/>
                </a:solidFill>
                <a:latin typeface="Baloo Thambi"/>
              </a:rPr>
              <a:t>NSAID LÀ GÌ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F1E7"/>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705446" cy="10509060"/>
          </a:xfrm>
          <a:custGeom>
            <a:avLst/>
            <a:gdLst/>
            <a:ahLst/>
            <a:cxnLst/>
            <a:rect r="r" b="b" t="t" l="l"/>
            <a:pathLst>
              <a:path h="10509060" w="18705446">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1028700"/>
            <a:ext cx="16230600" cy="8229600"/>
            <a:chOff x="0" y="0"/>
            <a:chExt cx="4513182" cy="2288374"/>
          </a:xfrm>
        </p:grpSpPr>
        <p:sp>
          <p:nvSpPr>
            <p:cNvPr name="Freeform 4" id="4"/>
            <p:cNvSpPr/>
            <p:nvPr/>
          </p:nvSpPr>
          <p:spPr>
            <a:xfrm flipH="false" flipV="false" rot="0">
              <a:off x="0" y="0"/>
              <a:ext cx="4513182" cy="2288374"/>
            </a:xfrm>
            <a:custGeom>
              <a:avLst/>
              <a:gdLst/>
              <a:ahLst/>
              <a:cxnLst/>
              <a:rect r="r" b="b" t="t" l="l"/>
              <a:pathLst>
                <a:path h="2288374" w="4513182">
                  <a:moveTo>
                    <a:pt x="24327" y="0"/>
                  </a:moveTo>
                  <a:lnTo>
                    <a:pt x="4488855" y="0"/>
                  </a:lnTo>
                  <a:cubicBezTo>
                    <a:pt x="4502291" y="0"/>
                    <a:pt x="4513182" y="10891"/>
                    <a:pt x="4513182" y="24327"/>
                  </a:cubicBezTo>
                  <a:lnTo>
                    <a:pt x="4513182" y="2264047"/>
                  </a:lnTo>
                  <a:cubicBezTo>
                    <a:pt x="4513182" y="2277483"/>
                    <a:pt x="4502291" y="2288374"/>
                    <a:pt x="4488855" y="2288374"/>
                  </a:cubicBezTo>
                  <a:lnTo>
                    <a:pt x="24327" y="2288374"/>
                  </a:lnTo>
                  <a:cubicBezTo>
                    <a:pt x="10891" y="2288374"/>
                    <a:pt x="0" y="2277483"/>
                    <a:pt x="0" y="2264047"/>
                  </a:cubicBezTo>
                  <a:lnTo>
                    <a:pt x="0" y="24327"/>
                  </a:lnTo>
                  <a:cubicBezTo>
                    <a:pt x="0" y="10891"/>
                    <a:pt x="10891" y="0"/>
                    <a:pt x="24327" y="0"/>
                  </a:cubicBezTo>
                  <a:close/>
                </a:path>
              </a:pathLst>
            </a:custGeom>
            <a:solidFill>
              <a:srgbClr val="EFF1E7"/>
            </a:solidFill>
            <a:ln w="38100" cap="rnd">
              <a:solidFill>
                <a:srgbClr val="000000"/>
              </a:solidFill>
              <a:prstDash val="solid"/>
              <a:round/>
            </a:ln>
          </p:spPr>
        </p:sp>
        <p:sp>
          <p:nvSpPr>
            <p:cNvPr name="TextBox 5" id="5"/>
            <p:cNvSpPr txBox="true"/>
            <p:nvPr/>
          </p:nvSpPr>
          <p:spPr>
            <a:xfrm>
              <a:off x="0" y="-38100"/>
              <a:ext cx="4513182" cy="2326474"/>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3302598" y="3929096"/>
            <a:ext cx="5913434" cy="735652"/>
          </a:xfrm>
          <a:prstGeom prst="rect">
            <a:avLst/>
          </a:prstGeom>
        </p:spPr>
        <p:txBody>
          <a:bodyPr anchor="t" rtlCol="false" tIns="0" lIns="0" bIns="0" rIns="0">
            <a:spAutoFit/>
          </a:bodyPr>
          <a:lstStyle/>
          <a:p>
            <a:pPr>
              <a:lnSpc>
                <a:spcPts val="2822"/>
              </a:lnSpc>
            </a:pPr>
            <a:r>
              <a:rPr lang="en-US" sz="3035">
                <a:solidFill>
                  <a:srgbClr val="483A00"/>
                </a:solidFill>
                <a:latin typeface="Kurale"/>
              </a:rPr>
              <a:t>Lựa chọn thuốc phù hợp với người bệnh </a:t>
            </a:r>
          </a:p>
        </p:txBody>
      </p:sp>
      <p:grpSp>
        <p:nvGrpSpPr>
          <p:cNvPr name="Group 7" id="7"/>
          <p:cNvGrpSpPr/>
          <p:nvPr/>
        </p:nvGrpSpPr>
        <p:grpSpPr>
          <a:xfrm rot="0">
            <a:off x="1599964" y="3852896"/>
            <a:ext cx="1400589" cy="1400589"/>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689237" y="3942170"/>
            <a:ext cx="1222042" cy="1222042"/>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D494"/>
            </a:solidFill>
            <a:ln w="38100" cap="sq">
              <a:solidFill>
                <a:srgbClr val="000000"/>
              </a:solidFill>
              <a:prstDash val="solid"/>
              <a:miter/>
            </a:ln>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3302598" y="6023674"/>
            <a:ext cx="5913434" cy="735652"/>
          </a:xfrm>
          <a:prstGeom prst="rect">
            <a:avLst/>
          </a:prstGeom>
        </p:spPr>
        <p:txBody>
          <a:bodyPr anchor="t" rtlCol="false" tIns="0" lIns="0" bIns="0" rIns="0">
            <a:spAutoFit/>
          </a:bodyPr>
          <a:lstStyle/>
          <a:p>
            <a:pPr>
              <a:lnSpc>
                <a:spcPts val="2822"/>
              </a:lnSpc>
            </a:pPr>
            <a:r>
              <a:rPr lang="en-US" sz="3035">
                <a:solidFill>
                  <a:srgbClr val="483A00"/>
                </a:solidFill>
                <a:latin typeface="Kurale"/>
              </a:rPr>
              <a:t>Tránh dùng vượt quá múc liều giới hạn</a:t>
            </a:r>
          </a:p>
        </p:txBody>
      </p:sp>
      <p:grpSp>
        <p:nvGrpSpPr>
          <p:cNvPr name="Group 14" id="14"/>
          <p:cNvGrpSpPr/>
          <p:nvPr/>
        </p:nvGrpSpPr>
        <p:grpSpPr>
          <a:xfrm rot="0">
            <a:off x="1599964" y="5947474"/>
            <a:ext cx="1400589" cy="1400589"/>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689237" y="6036747"/>
            <a:ext cx="1222042" cy="1222042"/>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D494"/>
            </a:solidFill>
            <a:ln w="38100" cap="sq">
              <a:solidFill>
                <a:srgbClr val="000000"/>
              </a:solidFill>
              <a:prstDash val="solid"/>
              <a:miter/>
            </a:ln>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9046063" y="3852896"/>
            <a:ext cx="1400589" cy="1400589"/>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9135336" y="3942170"/>
            <a:ext cx="1222042" cy="1222042"/>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D494"/>
            </a:solidFill>
            <a:ln w="38100" cap="sq">
              <a:solidFill>
                <a:srgbClr val="000000"/>
              </a:solidFill>
              <a:prstDash val="solid"/>
              <a:miter/>
            </a:ln>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9046063" y="5947474"/>
            <a:ext cx="1400589" cy="1400589"/>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9135336" y="6036747"/>
            <a:ext cx="1222042" cy="1222042"/>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0D494"/>
            </a:solidFill>
            <a:ln w="38100" cap="sq">
              <a:solidFill>
                <a:srgbClr val="000000"/>
              </a:solidFill>
              <a:prstDash val="solid"/>
              <a:miter/>
            </a:ln>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32" id="32"/>
          <p:cNvSpPr/>
          <p:nvPr/>
        </p:nvSpPr>
        <p:spPr>
          <a:xfrm flipH="false" flipV="false" rot="0">
            <a:off x="327610" y="616156"/>
            <a:ext cx="2120824" cy="2455691"/>
          </a:xfrm>
          <a:custGeom>
            <a:avLst/>
            <a:gdLst/>
            <a:ahLst/>
            <a:cxnLst/>
            <a:rect r="r" b="b" t="t" l="l"/>
            <a:pathLst>
              <a:path h="2455691" w="2120824">
                <a:moveTo>
                  <a:pt x="0" y="0"/>
                </a:moveTo>
                <a:lnTo>
                  <a:pt x="2120824" y="0"/>
                </a:lnTo>
                <a:lnTo>
                  <a:pt x="2120824" y="2455690"/>
                </a:lnTo>
                <a:lnTo>
                  <a:pt x="0" y="245569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3" id="33"/>
          <p:cNvSpPr/>
          <p:nvPr/>
        </p:nvSpPr>
        <p:spPr>
          <a:xfrm flipH="false" flipV="false" rot="1347170">
            <a:off x="15925726" y="7662105"/>
            <a:ext cx="2049937" cy="2042483"/>
          </a:xfrm>
          <a:custGeom>
            <a:avLst/>
            <a:gdLst/>
            <a:ahLst/>
            <a:cxnLst/>
            <a:rect r="r" b="b" t="t" l="l"/>
            <a:pathLst>
              <a:path h="2042483" w="2049937">
                <a:moveTo>
                  <a:pt x="0" y="0"/>
                </a:moveTo>
                <a:lnTo>
                  <a:pt x="2049937" y="0"/>
                </a:lnTo>
                <a:lnTo>
                  <a:pt x="2049937" y="2042483"/>
                </a:lnTo>
                <a:lnTo>
                  <a:pt x="0" y="204248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4" id="34"/>
          <p:cNvSpPr/>
          <p:nvPr/>
        </p:nvSpPr>
        <p:spPr>
          <a:xfrm flipH="false" flipV="false" rot="0">
            <a:off x="434224" y="7747727"/>
            <a:ext cx="2687160" cy="1871240"/>
          </a:xfrm>
          <a:custGeom>
            <a:avLst/>
            <a:gdLst/>
            <a:ahLst/>
            <a:cxnLst/>
            <a:rect r="r" b="b" t="t" l="l"/>
            <a:pathLst>
              <a:path h="1871240" w="2687160">
                <a:moveTo>
                  <a:pt x="0" y="0"/>
                </a:moveTo>
                <a:lnTo>
                  <a:pt x="2687160" y="0"/>
                </a:lnTo>
                <a:lnTo>
                  <a:pt x="2687160" y="1871240"/>
                </a:lnTo>
                <a:lnTo>
                  <a:pt x="0" y="187124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5" id="35"/>
          <p:cNvSpPr/>
          <p:nvPr/>
        </p:nvSpPr>
        <p:spPr>
          <a:xfrm flipH="false" flipV="false" rot="0">
            <a:off x="14598388" y="-573667"/>
            <a:ext cx="1196434" cy="3204734"/>
          </a:xfrm>
          <a:custGeom>
            <a:avLst/>
            <a:gdLst/>
            <a:ahLst/>
            <a:cxnLst/>
            <a:rect r="r" b="b" t="t" l="l"/>
            <a:pathLst>
              <a:path h="3204734" w="1196434">
                <a:moveTo>
                  <a:pt x="0" y="0"/>
                </a:moveTo>
                <a:lnTo>
                  <a:pt x="1196434" y="0"/>
                </a:lnTo>
                <a:lnTo>
                  <a:pt x="1196434" y="3204734"/>
                </a:lnTo>
                <a:lnTo>
                  <a:pt x="0" y="3204734"/>
                </a:lnTo>
                <a:lnTo>
                  <a:pt x="0" y="0"/>
                </a:lnTo>
                <a:close/>
              </a:path>
            </a:pathLst>
          </a:custGeom>
          <a:blipFill>
            <a:blip r:embed="rId10"/>
            <a:stretch>
              <a:fillRect l="0" t="0" r="0" b="0"/>
            </a:stretch>
          </a:blipFill>
        </p:spPr>
      </p:sp>
      <p:sp>
        <p:nvSpPr>
          <p:cNvPr name="TextBox 36" id="36"/>
          <p:cNvSpPr txBox="true"/>
          <p:nvPr/>
        </p:nvSpPr>
        <p:spPr>
          <a:xfrm rot="0">
            <a:off x="2478736" y="1783184"/>
            <a:ext cx="13134653" cy="1641087"/>
          </a:xfrm>
          <a:prstGeom prst="rect">
            <a:avLst/>
          </a:prstGeom>
        </p:spPr>
        <p:txBody>
          <a:bodyPr anchor="t" rtlCol="false" tIns="0" lIns="0" bIns="0" rIns="0">
            <a:spAutoFit/>
          </a:bodyPr>
          <a:lstStyle/>
          <a:p>
            <a:pPr algn="ctr">
              <a:lnSpc>
                <a:spcPts val="12055"/>
              </a:lnSpc>
            </a:pPr>
            <a:r>
              <a:rPr lang="en-US" sz="12962">
                <a:solidFill>
                  <a:srgbClr val="483A00"/>
                </a:solidFill>
                <a:latin typeface="Baloo Thambi"/>
              </a:rPr>
              <a:t>CÁC NGUYÊN TẮC </a:t>
            </a:r>
          </a:p>
        </p:txBody>
      </p:sp>
      <p:sp>
        <p:nvSpPr>
          <p:cNvPr name="TextBox 37" id="37"/>
          <p:cNvSpPr txBox="true"/>
          <p:nvPr/>
        </p:nvSpPr>
        <p:spPr>
          <a:xfrm rot="0">
            <a:off x="10685329" y="3929096"/>
            <a:ext cx="5913434" cy="735652"/>
          </a:xfrm>
          <a:prstGeom prst="rect">
            <a:avLst/>
          </a:prstGeom>
        </p:spPr>
        <p:txBody>
          <a:bodyPr anchor="t" rtlCol="false" tIns="0" lIns="0" bIns="0" rIns="0">
            <a:spAutoFit/>
          </a:bodyPr>
          <a:lstStyle/>
          <a:p>
            <a:pPr>
              <a:lnSpc>
                <a:spcPts val="2822"/>
              </a:lnSpc>
            </a:pPr>
            <a:r>
              <a:rPr lang="en-US" sz="3035">
                <a:solidFill>
                  <a:srgbClr val="483A00"/>
                </a:solidFill>
                <a:latin typeface="Kurale"/>
              </a:rPr>
              <a:t>Tôn trọng nguyên tắc phối hợp thuốc giảm đau </a:t>
            </a:r>
          </a:p>
        </p:txBody>
      </p:sp>
      <p:sp>
        <p:nvSpPr>
          <p:cNvPr name="TextBox 38" id="38"/>
          <p:cNvSpPr txBox="true"/>
          <p:nvPr/>
        </p:nvSpPr>
        <p:spPr>
          <a:xfrm rot="0">
            <a:off x="10685329" y="6112947"/>
            <a:ext cx="5913434" cy="1089539"/>
          </a:xfrm>
          <a:prstGeom prst="rect">
            <a:avLst/>
          </a:prstGeom>
        </p:spPr>
        <p:txBody>
          <a:bodyPr anchor="t" rtlCol="false" tIns="0" lIns="0" bIns="0" rIns="0">
            <a:spAutoFit/>
          </a:bodyPr>
          <a:lstStyle/>
          <a:p>
            <a:pPr>
              <a:lnSpc>
                <a:spcPts val="2822"/>
              </a:lnSpc>
            </a:pPr>
            <a:r>
              <a:rPr lang="en-US" sz="3035">
                <a:solidFill>
                  <a:srgbClr val="483A00"/>
                </a:solidFill>
                <a:latin typeface="Kurale"/>
              </a:rPr>
              <a:t>Cần có các biện pháp hộ trợ để giảm các tác dụng không mong muốn </a:t>
            </a:r>
          </a:p>
        </p:txBody>
      </p:sp>
      <p:sp>
        <p:nvSpPr>
          <p:cNvPr name="TextBox 39" id="39"/>
          <p:cNvSpPr txBox="true"/>
          <p:nvPr/>
        </p:nvSpPr>
        <p:spPr>
          <a:xfrm rot="0">
            <a:off x="1422221" y="4232197"/>
            <a:ext cx="1642252" cy="813436"/>
          </a:xfrm>
          <a:prstGeom prst="rect">
            <a:avLst/>
          </a:prstGeom>
        </p:spPr>
        <p:txBody>
          <a:bodyPr anchor="t" rtlCol="false" tIns="0" lIns="0" bIns="0" rIns="0">
            <a:spAutoFit/>
          </a:bodyPr>
          <a:lstStyle/>
          <a:p>
            <a:pPr algn="ctr">
              <a:lnSpc>
                <a:spcPts val="6045"/>
              </a:lnSpc>
            </a:pPr>
            <a:r>
              <a:rPr lang="en-US" sz="6500">
                <a:solidFill>
                  <a:srgbClr val="483A00"/>
                </a:solidFill>
                <a:latin typeface="Baloo Thambi"/>
              </a:rPr>
              <a:t>01</a:t>
            </a:r>
          </a:p>
        </p:txBody>
      </p:sp>
      <p:sp>
        <p:nvSpPr>
          <p:cNvPr name="TextBox 40" id="40"/>
          <p:cNvSpPr txBox="true"/>
          <p:nvPr/>
        </p:nvSpPr>
        <p:spPr>
          <a:xfrm rot="0">
            <a:off x="1479132" y="6326775"/>
            <a:ext cx="1642252" cy="813436"/>
          </a:xfrm>
          <a:prstGeom prst="rect">
            <a:avLst/>
          </a:prstGeom>
        </p:spPr>
        <p:txBody>
          <a:bodyPr anchor="t" rtlCol="false" tIns="0" lIns="0" bIns="0" rIns="0">
            <a:spAutoFit/>
          </a:bodyPr>
          <a:lstStyle/>
          <a:p>
            <a:pPr algn="ctr">
              <a:lnSpc>
                <a:spcPts val="6045"/>
              </a:lnSpc>
            </a:pPr>
            <a:r>
              <a:rPr lang="en-US" sz="6500">
                <a:solidFill>
                  <a:srgbClr val="483A00"/>
                </a:solidFill>
                <a:latin typeface="Baloo Thambi"/>
              </a:rPr>
              <a:t>02</a:t>
            </a:r>
          </a:p>
        </p:txBody>
      </p:sp>
      <p:sp>
        <p:nvSpPr>
          <p:cNvPr name="TextBox 41" id="41"/>
          <p:cNvSpPr txBox="true"/>
          <p:nvPr/>
        </p:nvSpPr>
        <p:spPr>
          <a:xfrm rot="0">
            <a:off x="8925231" y="4277981"/>
            <a:ext cx="1642252" cy="813436"/>
          </a:xfrm>
          <a:prstGeom prst="rect">
            <a:avLst/>
          </a:prstGeom>
        </p:spPr>
        <p:txBody>
          <a:bodyPr anchor="t" rtlCol="false" tIns="0" lIns="0" bIns="0" rIns="0">
            <a:spAutoFit/>
          </a:bodyPr>
          <a:lstStyle/>
          <a:p>
            <a:pPr algn="ctr">
              <a:lnSpc>
                <a:spcPts val="6045"/>
              </a:lnSpc>
            </a:pPr>
            <a:r>
              <a:rPr lang="en-US" sz="6500">
                <a:solidFill>
                  <a:srgbClr val="483A00"/>
                </a:solidFill>
                <a:latin typeface="Baloo Thambi"/>
              </a:rPr>
              <a:t>03</a:t>
            </a:r>
          </a:p>
        </p:txBody>
      </p:sp>
      <p:sp>
        <p:nvSpPr>
          <p:cNvPr name="TextBox 42" id="42"/>
          <p:cNvSpPr txBox="true"/>
          <p:nvPr/>
        </p:nvSpPr>
        <p:spPr>
          <a:xfrm rot="0">
            <a:off x="8925231" y="6326775"/>
            <a:ext cx="1642252" cy="813436"/>
          </a:xfrm>
          <a:prstGeom prst="rect">
            <a:avLst/>
          </a:prstGeom>
        </p:spPr>
        <p:txBody>
          <a:bodyPr anchor="t" rtlCol="false" tIns="0" lIns="0" bIns="0" rIns="0">
            <a:spAutoFit/>
          </a:bodyPr>
          <a:lstStyle/>
          <a:p>
            <a:pPr algn="ctr">
              <a:lnSpc>
                <a:spcPts val="6045"/>
              </a:lnSpc>
            </a:pPr>
            <a:r>
              <a:rPr lang="en-US" sz="6500">
                <a:solidFill>
                  <a:srgbClr val="483A00"/>
                </a:solidFill>
                <a:latin typeface="Baloo Thambi"/>
              </a:rPr>
              <a:t>04</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C5C5"/>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705446" cy="10509060"/>
          </a:xfrm>
          <a:custGeom>
            <a:avLst/>
            <a:gdLst/>
            <a:ahLst/>
            <a:cxnLst/>
            <a:rect r="r" b="b" t="t" l="l"/>
            <a:pathLst>
              <a:path h="10509060" w="18705446">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81940" y="1945127"/>
            <a:ext cx="8062060" cy="7313173"/>
            <a:chOff x="0" y="0"/>
            <a:chExt cx="2027736" cy="1839379"/>
          </a:xfrm>
        </p:grpSpPr>
        <p:sp>
          <p:nvSpPr>
            <p:cNvPr name="Freeform 4" id="4"/>
            <p:cNvSpPr/>
            <p:nvPr/>
          </p:nvSpPr>
          <p:spPr>
            <a:xfrm flipH="false" flipV="false" rot="0">
              <a:off x="0" y="0"/>
              <a:ext cx="2027736" cy="1839379"/>
            </a:xfrm>
            <a:custGeom>
              <a:avLst/>
              <a:gdLst/>
              <a:ahLst/>
              <a:cxnLst/>
              <a:rect r="r" b="b" t="t" l="l"/>
              <a:pathLst>
                <a:path h="1839379" w="2027736">
                  <a:moveTo>
                    <a:pt x="48975" y="0"/>
                  </a:moveTo>
                  <a:lnTo>
                    <a:pt x="1978761" y="0"/>
                  </a:lnTo>
                  <a:cubicBezTo>
                    <a:pt x="1991750" y="0"/>
                    <a:pt x="2004207" y="5160"/>
                    <a:pt x="2013391" y="14344"/>
                  </a:cubicBezTo>
                  <a:cubicBezTo>
                    <a:pt x="2022576" y="23529"/>
                    <a:pt x="2027736" y="35986"/>
                    <a:pt x="2027736" y="48975"/>
                  </a:cubicBezTo>
                  <a:lnTo>
                    <a:pt x="2027736" y="1790404"/>
                  </a:lnTo>
                  <a:cubicBezTo>
                    <a:pt x="2027736" y="1803393"/>
                    <a:pt x="2022576" y="1815850"/>
                    <a:pt x="2013391" y="1825034"/>
                  </a:cubicBezTo>
                  <a:cubicBezTo>
                    <a:pt x="2004207" y="1834219"/>
                    <a:pt x="1991750" y="1839379"/>
                    <a:pt x="1978761" y="1839379"/>
                  </a:cubicBezTo>
                  <a:lnTo>
                    <a:pt x="48975" y="1839379"/>
                  </a:lnTo>
                  <a:cubicBezTo>
                    <a:pt x="35986" y="1839379"/>
                    <a:pt x="23529" y="1834219"/>
                    <a:pt x="14344" y="1825034"/>
                  </a:cubicBezTo>
                  <a:cubicBezTo>
                    <a:pt x="5160" y="1815850"/>
                    <a:pt x="0" y="1803393"/>
                    <a:pt x="0" y="1790404"/>
                  </a:cubicBezTo>
                  <a:lnTo>
                    <a:pt x="0" y="48975"/>
                  </a:lnTo>
                  <a:cubicBezTo>
                    <a:pt x="0" y="35986"/>
                    <a:pt x="5160" y="23529"/>
                    <a:pt x="14344" y="14344"/>
                  </a:cubicBezTo>
                  <a:cubicBezTo>
                    <a:pt x="23529" y="5160"/>
                    <a:pt x="35986" y="0"/>
                    <a:pt x="48975" y="0"/>
                  </a:cubicBezTo>
                  <a:close/>
                </a:path>
              </a:pathLst>
            </a:custGeom>
            <a:solidFill>
              <a:srgbClr val="FFEDED"/>
            </a:solidFill>
            <a:ln w="38100" cap="rnd">
              <a:solidFill>
                <a:srgbClr val="000000"/>
              </a:solidFill>
              <a:prstDash val="solid"/>
              <a:round/>
            </a:ln>
          </p:spPr>
        </p:sp>
        <p:sp>
          <p:nvSpPr>
            <p:cNvPr name="TextBox 5" id="5"/>
            <p:cNvSpPr txBox="true"/>
            <p:nvPr/>
          </p:nvSpPr>
          <p:spPr>
            <a:xfrm>
              <a:off x="0" y="-38100"/>
              <a:ext cx="2027736" cy="1877479"/>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9670951" y="1945127"/>
            <a:ext cx="7588349" cy="7313173"/>
            <a:chOff x="0" y="0"/>
            <a:chExt cx="1908590" cy="1839379"/>
          </a:xfrm>
        </p:grpSpPr>
        <p:sp>
          <p:nvSpPr>
            <p:cNvPr name="Freeform 7" id="7"/>
            <p:cNvSpPr/>
            <p:nvPr/>
          </p:nvSpPr>
          <p:spPr>
            <a:xfrm flipH="false" flipV="false" rot="0">
              <a:off x="0" y="0"/>
              <a:ext cx="1908590" cy="1839379"/>
            </a:xfrm>
            <a:custGeom>
              <a:avLst/>
              <a:gdLst/>
              <a:ahLst/>
              <a:cxnLst/>
              <a:rect r="r" b="b" t="t" l="l"/>
              <a:pathLst>
                <a:path h="1839379" w="1908590">
                  <a:moveTo>
                    <a:pt x="52032" y="0"/>
                  </a:moveTo>
                  <a:lnTo>
                    <a:pt x="1856558" y="0"/>
                  </a:lnTo>
                  <a:cubicBezTo>
                    <a:pt x="1870358" y="0"/>
                    <a:pt x="1883592" y="5482"/>
                    <a:pt x="1893350" y="15240"/>
                  </a:cubicBezTo>
                  <a:cubicBezTo>
                    <a:pt x="1903108" y="24998"/>
                    <a:pt x="1908590" y="38232"/>
                    <a:pt x="1908590" y="52032"/>
                  </a:cubicBezTo>
                  <a:lnTo>
                    <a:pt x="1908590" y="1787347"/>
                  </a:lnTo>
                  <a:cubicBezTo>
                    <a:pt x="1908590" y="1816083"/>
                    <a:pt x="1885295" y="1839379"/>
                    <a:pt x="1856558" y="1839379"/>
                  </a:cubicBezTo>
                  <a:lnTo>
                    <a:pt x="52032" y="1839379"/>
                  </a:lnTo>
                  <a:cubicBezTo>
                    <a:pt x="23296" y="1839379"/>
                    <a:pt x="0" y="1816083"/>
                    <a:pt x="0" y="1787347"/>
                  </a:cubicBezTo>
                  <a:lnTo>
                    <a:pt x="0" y="52032"/>
                  </a:lnTo>
                  <a:cubicBezTo>
                    <a:pt x="0" y="23296"/>
                    <a:pt x="23296" y="0"/>
                    <a:pt x="52032" y="0"/>
                  </a:cubicBezTo>
                  <a:close/>
                </a:path>
              </a:pathLst>
            </a:custGeom>
            <a:solidFill>
              <a:srgbClr val="FFEDED"/>
            </a:solidFill>
            <a:ln w="38100" cap="rnd">
              <a:solidFill>
                <a:srgbClr val="000000"/>
              </a:solidFill>
              <a:prstDash val="solid"/>
              <a:round/>
            </a:ln>
          </p:spPr>
        </p:sp>
        <p:sp>
          <p:nvSpPr>
            <p:cNvPr name="TextBox 8" id="8"/>
            <p:cNvSpPr txBox="true"/>
            <p:nvPr/>
          </p:nvSpPr>
          <p:spPr>
            <a:xfrm>
              <a:off x="0" y="-38100"/>
              <a:ext cx="1908590" cy="1877479"/>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8418095" y="7356677"/>
            <a:ext cx="1951293" cy="1901623"/>
          </a:xfrm>
          <a:custGeom>
            <a:avLst/>
            <a:gdLst/>
            <a:ahLst/>
            <a:cxnLst/>
            <a:rect r="r" b="b" t="t" l="l"/>
            <a:pathLst>
              <a:path h="1901623" w="1951293">
                <a:moveTo>
                  <a:pt x="0" y="0"/>
                </a:moveTo>
                <a:lnTo>
                  <a:pt x="1951292" y="0"/>
                </a:lnTo>
                <a:lnTo>
                  <a:pt x="1951292" y="1901623"/>
                </a:lnTo>
                <a:lnTo>
                  <a:pt x="0" y="19016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0213145" y="2477583"/>
            <a:ext cx="6503960" cy="6248262"/>
          </a:xfrm>
          <a:custGeom>
            <a:avLst/>
            <a:gdLst/>
            <a:ahLst/>
            <a:cxnLst/>
            <a:rect r="r" b="b" t="t" l="l"/>
            <a:pathLst>
              <a:path h="6248262" w="6503960">
                <a:moveTo>
                  <a:pt x="0" y="0"/>
                </a:moveTo>
                <a:lnTo>
                  <a:pt x="6503960" y="0"/>
                </a:lnTo>
                <a:lnTo>
                  <a:pt x="6503960" y="6248261"/>
                </a:lnTo>
                <a:lnTo>
                  <a:pt x="0" y="6248261"/>
                </a:lnTo>
                <a:lnTo>
                  <a:pt x="0" y="0"/>
                </a:lnTo>
                <a:close/>
              </a:path>
            </a:pathLst>
          </a:custGeom>
          <a:blipFill>
            <a:blip r:embed="rId6"/>
            <a:stretch>
              <a:fillRect l="-14180" t="0" r="-30449" b="0"/>
            </a:stretch>
          </a:blipFill>
        </p:spPr>
      </p:sp>
      <p:sp>
        <p:nvSpPr>
          <p:cNvPr name="TextBox 11" id="11"/>
          <p:cNvSpPr txBox="true"/>
          <p:nvPr/>
        </p:nvSpPr>
        <p:spPr>
          <a:xfrm rot="0">
            <a:off x="1410169" y="2183252"/>
            <a:ext cx="7405601" cy="2168661"/>
          </a:xfrm>
          <a:prstGeom prst="rect">
            <a:avLst/>
          </a:prstGeom>
        </p:spPr>
        <p:txBody>
          <a:bodyPr anchor="t" rtlCol="false" tIns="0" lIns="0" bIns="0" rIns="0">
            <a:spAutoFit/>
          </a:bodyPr>
          <a:lstStyle/>
          <a:p>
            <a:pPr>
              <a:lnSpc>
                <a:spcPts val="8298"/>
              </a:lnSpc>
            </a:pPr>
            <a:r>
              <a:rPr lang="en-US" sz="8922">
                <a:solidFill>
                  <a:srgbClr val="483A00"/>
                </a:solidFill>
                <a:latin typeface="Baloo Thambi"/>
              </a:rPr>
              <a:t>NGUYÊN TẮC 1</a:t>
            </a:r>
          </a:p>
          <a:p>
            <a:pPr>
              <a:lnSpc>
                <a:spcPts val="8298"/>
              </a:lnSpc>
            </a:pPr>
          </a:p>
        </p:txBody>
      </p:sp>
      <p:sp>
        <p:nvSpPr>
          <p:cNvPr name="TextBox 12" id="12"/>
          <p:cNvSpPr txBox="true"/>
          <p:nvPr/>
        </p:nvSpPr>
        <p:spPr>
          <a:xfrm rot="0">
            <a:off x="1410169" y="3365056"/>
            <a:ext cx="7405601" cy="5584434"/>
          </a:xfrm>
          <a:prstGeom prst="rect">
            <a:avLst/>
          </a:prstGeom>
        </p:spPr>
        <p:txBody>
          <a:bodyPr anchor="t" rtlCol="false" tIns="0" lIns="0" bIns="0" rIns="0">
            <a:spAutoFit/>
          </a:bodyPr>
          <a:lstStyle/>
          <a:p>
            <a:pPr algn="ctr" marL="684832" indent="-342416" lvl="1">
              <a:lnSpc>
                <a:spcPts val="4440"/>
              </a:lnSpc>
              <a:buFont typeface="Arial"/>
              <a:buChar char="•"/>
            </a:pPr>
            <a:r>
              <a:rPr lang="en-US" sz="3171">
                <a:solidFill>
                  <a:srgbClr val="483A00"/>
                </a:solidFill>
                <a:latin typeface="Noto Serif Display"/>
              </a:rPr>
              <a:t>Việc đánh giá khả năng giảm đau của thuộc chỉ có tính tương đối vì đau là phản ứng phụ thuộc nhiều vào tâm lý bệnh nhân</a:t>
            </a:r>
          </a:p>
          <a:p>
            <a:pPr algn="ctr">
              <a:lnSpc>
                <a:spcPts val="4440"/>
              </a:lnSpc>
            </a:pPr>
          </a:p>
          <a:p>
            <a:pPr algn="ctr" marL="684832" indent="-342416" lvl="1">
              <a:lnSpc>
                <a:spcPts val="4440"/>
              </a:lnSpc>
              <a:buFont typeface="Arial"/>
              <a:buChar char="•"/>
            </a:pPr>
            <a:r>
              <a:rPr lang="en-US" sz="3171">
                <a:solidFill>
                  <a:srgbClr val="483A00"/>
                </a:solidFill>
                <a:latin typeface="Noto Serif Display"/>
              </a:rPr>
              <a:t> Dựa vào khả năng mẫn cảm của bệnh nhân với thuốc </a:t>
            </a:r>
          </a:p>
          <a:p>
            <a:pPr algn="ctr">
              <a:lnSpc>
                <a:spcPts val="4440"/>
              </a:lnSpc>
            </a:pPr>
          </a:p>
          <a:p>
            <a:pPr algn="ctr" marL="684832" indent="-342416" lvl="1">
              <a:lnSpc>
                <a:spcPts val="4440"/>
              </a:lnSpc>
              <a:buFont typeface="Arial"/>
              <a:buChar char="•"/>
            </a:pPr>
            <a:r>
              <a:rPr lang="en-US" sz="3171">
                <a:solidFill>
                  <a:srgbClr val="483A00"/>
                </a:solidFill>
                <a:latin typeface="Noto Serif Display"/>
              </a:rPr>
              <a:t>Cũng nên tính đến điều kiện kinh tế của người bệnh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EE27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705446" cy="10509060"/>
          </a:xfrm>
          <a:custGeom>
            <a:avLst/>
            <a:gdLst/>
            <a:ahLst/>
            <a:cxnLst/>
            <a:rect r="r" b="b" t="t" l="l"/>
            <a:pathLst>
              <a:path h="10509060" w="18705446">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81940" y="1028700"/>
            <a:ext cx="9405505" cy="8229600"/>
            <a:chOff x="0" y="0"/>
            <a:chExt cx="2365634" cy="2069875"/>
          </a:xfrm>
        </p:grpSpPr>
        <p:sp>
          <p:nvSpPr>
            <p:cNvPr name="Freeform 4" id="4"/>
            <p:cNvSpPr/>
            <p:nvPr/>
          </p:nvSpPr>
          <p:spPr>
            <a:xfrm flipH="false" flipV="false" rot="0">
              <a:off x="0" y="0"/>
              <a:ext cx="2365634" cy="2069875"/>
            </a:xfrm>
            <a:custGeom>
              <a:avLst/>
              <a:gdLst/>
              <a:ahLst/>
              <a:cxnLst/>
              <a:rect r="r" b="b" t="t" l="l"/>
              <a:pathLst>
                <a:path h="2069875" w="2365634">
                  <a:moveTo>
                    <a:pt x="41979" y="0"/>
                  </a:moveTo>
                  <a:lnTo>
                    <a:pt x="2323654" y="0"/>
                  </a:lnTo>
                  <a:cubicBezTo>
                    <a:pt x="2346839" y="0"/>
                    <a:pt x="2365634" y="18795"/>
                    <a:pt x="2365634" y="41979"/>
                  </a:cubicBezTo>
                  <a:lnTo>
                    <a:pt x="2365634" y="2027895"/>
                  </a:lnTo>
                  <a:cubicBezTo>
                    <a:pt x="2365634" y="2039029"/>
                    <a:pt x="2361211" y="2049706"/>
                    <a:pt x="2353338" y="2057579"/>
                  </a:cubicBezTo>
                  <a:cubicBezTo>
                    <a:pt x="2345465" y="2065452"/>
                    <a:pt x="2334788" y="2069875"/>
                    <a:pt x="2323654" y="2069875"/>
                  </a:cubicBezTo>
                  <a:lnTo>
                    <a:pt x="41979" y="2069875"/>
                  </a:lnTo>
                  <a:cubicBezTo>
                    <a:pt x="30846" y="2069875"/>
                    <a:pt x="20168" y="2065452"/>
                    <a:pt x="12295" y="2057579"/>
                  </a:cubicBezTo>
                  <a:cubicBezTo>
                    <a:pt x="4423" y="2049706"/>
                    <a:pt x="0" y="2039029"/>
                    <a:pt x="0" y="2027895"/>
                  </a:cubicBezTo>
                  <a:lnTo>
                    <a:pt x="0" y="41979"/>
                  </a:lnTo>
                  <a:cubicBezTo>
                    <a:pt x="0" y="30846"/>
                    <a:pt x="4423" y="20168"/>
                    <a:pt x="12295" y="12295"/>
                  </a:cubicBezTo>
                  <a:cubicBezTo>
                    <a:pt x="20168" y="4423"/>
                    <a:pt x="30846" y="0"/>
                    <a:pt x="41979" y="0"/>
                  </a:cubicBezTo>
                  <a:close/>
                </a:path>
              </a:pathLst>
            </a:custGeom>
            <a:solidFill>
              <a:srgbClr val="FFF5D3"/>
            </a:solidFill>
            <a:ln w="38100" cap="rnd">
              <a:solidFill>
                <a:srgbClr val="000000"/>
              </a:solidFill>
              <a:prstDash val="solid"/>
              <a:round/>
            </a:ln>
          </p:spPr>
        </p:sp>
        <p:sp>
          <p:nvSpPr>
            <p:cNvPr name="TextBox 5" id="5"/>
            <p:cNvSpPr txBox="true"/>
            <p:nvPr/>
          </p:nvSpPr>
          <p:spPr>
            <a:xfrm>
              <a:off x="0" y="-38100"/>
              <a:ext cx="2365634" cy="210797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1028758" y="1028700"/>
            <a:ext cx="6230542" cy="8229600"/>
            <a:chOff x="0" y="0"/>
            <a:chExt cx="1567080" cy="2069875"/>
          </a:xfrm>
        </p:grpSpPr>
        <p:sp>
          <p:nvSpPr>
            <p:cNvPr name="Freeform 7" id="7"/>
            <p:cNvSpPr/>
            <p:nvPr/>
          </p:nvSpPr>
          <p:spPr>
            <a:xfrm flipH="false" flipV="false" rot="0">
              <a:off x="0" y="0"/>
              <a:ext cx="1567080" cy="2069875"/>
            </a:xfrm>
            <a:custGeom>
              <a:avLst/>
              <a:gdLst/>
              <a:ahLst/>
              <a:cxnLst/>
              <a:rect r="r" b="b" t="t" l="l"/>
              <a:pathLst>
                <a:path h="2069875" w="1567080">
                  <a:moveTo>
                    <a:pt x="63371" y="0"/>
                  </a:moveTo>
                  <a:lnTo>
                    <a:pt x="1503709" y="0"/>
                  </a:lnTo>
                  <a:cubicBezTo>
                    <a:pt x="1538708" y="0"/>
                    <a:pt x="1567080" y="28372"/>
                    <a:pt x="1567080" y="63371"/>
                  </a:cubicBezTo>
                  <a:lnTo>
                    <a:pt x="1567080" y="2006503"/>
                  </a:lnTo>
                  <a:cubicBezTo>
                    <a:pt x="1567080" y="2023310"/>
                    <a:pt x="1560403" y="2039429"/>
                    <a:pt x="1548519" y="2051314"/>
                  </a:cubicBezTo>
                  <a:cubicBezTo>
                    <a:pt x="1536634" y="2063198"/>
                    <a:pt x="1520516" y="2069875"/>
                    <a:pt x="1503709" y="2069875"/>
                  </a:cubicBezTo>
                  <a:lnTo>
                    <a:pt x="63371" y="2069875"/>
                  </a:lnTo>
                  <a:cubicBezTo>
                    <a:pt x="28372" y="2069875"/>
                    <a:pt x="0" y="2041502"/>
                    <a:pt x="0" y="2006503"/>
                  </a:cubicBezTo>
                  <a:lnTo>
                    <a:pt x="0" y="63371"/>
                  </a:lnTo>
                  <a:cubicBezTo>
                    <a:pt x="0" y="46564"/>
                    <a:pt x="6677" y="30445"/>
                    <a:pt x="18561" y="18561"/>
                  </a:cubicBezTo>
                  <a:cubicBezTo>
                    <a:pt x="30445" y="6677"/>
                    <a:pt x="46564" y="0"/>
                    <a:pt x="63371" y="0"/>
                  </a:cubicBezTo>
                  <a:close/>
                </a:path>
              </a:pathLst>
            </a:custGeom>
            <a:solidFill>
              <a:srgbClr val="FFF5D3"/>
            </a:solidFill>
            <a:ln w="38100" cap="rnd">
              <a:solidFill>
                <a:srgbClr val="000000"/>
              </a:solidFill>
              <a:prstDash val="solid"/>
              <a:round/>
            </a:ln>
          </p:spPr>
        </p:sp>
        <p:sp>
          <p:nvSpPr>
            <p:cNvPr name="TextBox 8" id="8"/>
            <p:cNvSpPr txBox="true"/>
            <p:nvPr/>
          </p:nvSpPr>
          <p:spPr>
            <a:xfrm>
              <a:off x="0" y="-38100"/>
              <a:ext cx="1567080" cy="2107975"/>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641457" y="7991250"/>
            <a:ext cx="2315168" cy="1612199"/>
          </a:xfrm>
          <a:custGeom>
            <a:avLst/>
            <a:gdLst/>
            <a:ahLst/>
            <a:cxnLst/>
            <a:rect r="r" b="b" t="t" l="l"/>
            <a:pathLst>
              <a:path h="1612199" w="2315168">
                <a:moveTo>
                  <a:pt x="0" y="0"/>
                </a:moveTo>
                <a:lnTo>
                  <a:pt x="2315167" y="0"/>
                </a:lnTo>
                <a:lnTo>
                  <a:pt x="2315167" y="1612199"/>
                </a:lnTo>
                <a:lnTo>
                  <a:pt x="0" y="16121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6332662" y="591582"/>
            <a:ext cx="1853276" cy="1846537"/>
          </a:xfrm>
          <a:custGeom>
            <a:avLst/>
            <a:gdLst/>
            <a:ahLst/>
            <a:cxnLst/>
            <a:rect r="r" b="b" t="t" l="l"/>
            <a:pathLst>
              <a:path h="1846537" w="1853276">
                <a:moveTo>
                  <a:pt x="0" y="0"/>
                </a:moveTo>
                <a:lnTo>
                  <a:pt x="1853276" y="0"/>
                </a:lnTo>
                <a:lnTo>
                  <a:pt x="1853276" y="1846537"/>
                </a:lnTo>
                <a:lnTo>
                  <a:pt x="0" y="18465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475603" y="2467736"/>
            <a:ext cx="8618179" cy="6329613"/>
          </a:xfrm>
          <a:custGeom>
            <a:avLst/>
            <a:gdLst/>
            <a:ahLst/>
            <a:cxnLst/>
            <a:rect r="r" b="b" t="t" l="l"/>
            <a:pathLst>
              <a:path h="6329613" w="8618179">
                <a:moveTo>
                  <a:pt x="0" y="0"/>
                </a:moveTo>
                <a:lnTo>
                  <a:pt x="8618179" y="0"/>
                </a:lnTo>
                <a:lnTo>
                  <a:pt x="8618179" y="6329613"/>
                </a:lnTo>
                <a:lnTo>
                  <a:pt x="0" y="6329613"/>
                </a:lnTo>
                <a:lnTo>
                  <a:pt x="0" y="0"/>
                </a:lnTo>
                <a:close/>
              </a:path>
            </a:pathLst>
          </a:custGeom>
          <a:blipFill>
            <a:blip r:embed="rId8"/>
            <a:stretch>
              <a:fillRect l="0" t="0" r="-3992" b="0"/>
            </a:stretch>
          </a:blipFill>
        </p:spPr>
      </p:sp>
      <p:sp>
        <p:nvSpPr>
          <p:cNvPr name="TextBox 12" id="12"/>
          <p:cNvSpPr txBox="true"/>
          <p:nvPr/>
        </p:nvSpPr>
        <p:spPr>
          <a:xfrm rot="0">
            <a:off x="1668125" y="1276350"/>
            <a:ext cx="8154009" cy="1191386"/>
          </a:xfrm>
          <a:prstGeom prst="rect">
            <a:avLst/>
          </a:prstGeom>
        </p:spPr>
        <p:txBody>
          <a:bodyPr anchor="t" rtlCol="false" tIns="0" lIns="0" bIns="0" rIns="0">
            <a:spAutoFit/>
          </a:bodyPr>
          <a:lstStyle/>
          <a:p>
            <a:pPr>
              <a:lnSpc>
                <a:spcPts val="8803"/>
              </a:lnSpc>
            </a:pPr>
            <a:r>
              <a:rPr lang="en-US" sz="9466">
                <a:solidFill>
                  <a:srgbClr val="483A00"/>
                </a:solidFill>
                <a:latin typeface="Baloo Thambi"/>
              </a:rPr>
              <a:t>NGUYÊN TẮC 2</a:t>
            </a:r>
          </a:p>
        </p:txBody>
      </p:sp>
      <p:sp>
        <p:nvSpPr>
          <p:cNvPr name="TextBox 13" id="13"/>
          <p:cNvSpPr txBox="true"/>
          <p:nvPr/>
        </p:nvSpPr>
        <p:spPr>
          <a:xfrm rot="0">
            <a:off x="11468055" y="1700593"/>
            <a:ext cx="5351949" cy="6621954"/>
          </a:xfrm>
          <a:prstGeom prst="rect">
            <a:avLst/>
          </a:prstGeom>
        </p:spPr>
        <p:txBody>
          <a:bodyPr anchor="t" rtlCol="false" tIns="0" lIns="0" bIns="0" rIns="0">
            <a:spAutoFit/>
          </a:bodyPr>
          <a:lstStyle/>
          <a:p>
            <a:pPr algn="ctr">
              <a:lnSpc>
                <a:spcPts val="3308"/>
              </a:lnSpc>
              <a:spcBef>
                <a:spcPct val="0"/>
              </a:spcBef>
            </a:pPr>
            <a:r>
              <a:rPr lang="en-US" sz="2363">
                <a:solidFill>
                  <a:srgbClr val="483A00"/>
                </a:solidFill>
                <a:latin typeface="Open Sans Extra Bold"/>
              </a:rPr>
              <a:t>Tránh vượt quá mức liều giới hạn -Mỗi thuốc giảm đau nhóm này đều có một mức liều tối đa cho phép. Đây là mức liều phù hợp với khả năng thải trừ thuốc của gan và thận. Khi vượt quá mức liều này nguy cơ gặp tác dụng không mong muốn sẽ tăng. -Những trường hợp đến liều tối đa cho phép nhưng vẫn không đủ đáp ứng mong muốn thì không khuyến khích tăng liều mà nên phối hợp các thuốc giảm đau khác nhóm hoặc thuốc an thần để tăng tác dụng phụ -Tuy nhiên phải tôn trọng nguyên tắc phối hợp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F1E7"/>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705446" cy="10509060"/>
          </a:xfrm>
          <a:custGeom>
            <a:avLst/>
            <a:gdLst/>
            <a:ahLst/>
            <a:cxnLst/>
            <a:rect r="r" b="b" t="t" l="l"/>
            <a:pathLst>
              <a:path h="10509060" w="18705446">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502097" y="1028700"/>
            <a:ext cx="16230600" cy="8229600"/>
            <a:chOff x="0" y="0"/>
            <a:chExt cx="4513182" cy="2288374"/>
          </a:xfrm>
        </p:grpSpPr>
        <p:sp>
          <p:nvSpPr>
            <p:cNvPr name="Freeform 4" id="4"/>
            <p:cNvSpPr/>
            <p:nvPr/>
          </p:nvSpPr>
          <p:spPr>
            <a:xfrm flipH="false" flipV="false" rot="0">
              <a:off x="0" y="0"/>
              <a:ext cx="4513182" cy="2288374"/>
            </a:xfrm>
            <a:custGeom>
              <a:avLst/>
              <a:gdLst/>
              <a:ahLst/>
              <a:cxnLst/>
              <a:rect r="r" b="b" t="t" l="l"/>
              <a:pathLst>
                <a:path h="2288374" w="4513182">
                  <a:moveTo>
                    <a:pt x="24327" y="0"/>
                  </a:moveTo>
                  <a:lnTo>
                    <a:pt x="4488855" y="0"/>
                  </a:lnTo>
                  <a:cubicBezTo>
                    <a:pt x="4502291" y="0"/>
                    <a:pt x="4513182" y="10891"/>
                    <a:pt x="4513182" y="24327"/>
                  </a:cubicBezTo>
                  <a:lnTo>
                    <a:pt x="4513182" y="2264047"/>
                  </a:lnTo>
                  <a:cubicBezTo>
                    <a:pt x="4513182" y="2277483"/>
                    <a:pt x="4502291" y="2288374"/>
                    <a:pt x="4488855" y="2288374"/>
                  </a:cubicBezTo>
                  <a:lnTo>
                    <a:pt x="24327" y="2288374"/>
                  </a:lnTo>
                  <a:cubicBezTo>
                    <a:pt x="10891" y="2288374"/>
                    <a:pt x="0" y="2277483"/>
                    <a:pt x="0" y="2264047"/>
                  </a:cubicBezTo>
                  <a:lnTo>
                    <a:pt x="0" y="24327"/>
                  </a:lnTo>
                  <a:cubicBezTo>
                    <a:pt x="0" y="10891"/>
                    <a:pt x="10891" y="0"/>
                    <a:pt x="24327" y="0"/>
                  </a:cubicBezTo>
                  <a:close/>
                </a:path>
              </a:pathLst>
            </a:custGeom>
            <a:solidFill>
              <a:srgbClr val="EFF1E7"/>
            </a:solidFill>
            <a:ln w="38100" cap="rnd">
              <a:solidFill>
                <a:srgbClr val="000000"/>
              </a:solidFill>
              <a:prstDash val="solid"/>
              <a:round/>
            </a:ln>
          </p:spPr>
        </p:sp>
        <p:sp>
          <p:nvSpPr>
            <p:cNvPr name="TextBox 5" id="5"/>
            <p:cNvSpPr txBox="true"/>
            <p:nvPr/>
          </p:nvSpPr>
          <p:spPr>
            <a:xfrm>
              <a:off x="0" y="-38100"/>
              <a:ext cx="4513182" cy="2326474"/>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14598388" y="-573667"/>
            <a:ext cx="1196434" cy="3204734"/>
          </a:xfrm>
          <a:custGeom>
            <a:avLst/>
            <a:gdLst/>
            <a:ahLst/>
            <a:cxnLst/>
            <a:rect r="r" b="b" t="t" l="l"/>
            <a:pathLst>
              <a:path h="3204734" w="1196434">
                <a:moveTo>
                  <a:pt x="0" y="0"/>
                </a:moveTo>
                <a:lnTo>
                  <a:pt x="1196434" y="0"/>
                </a:lnTo>
                <a:lnTo>
                  <a:pt x="1196434" y="3204734"/>
                </a:lnTo>
                <a:lnTo>
                  <a:pt x="0" y="3204734"/>
                </a:lnTo>
                <a:lnTo>
                  <a:pt x="0" y="0"/>
                </a:lnTo>
                <a:close/>
              </a:path>
            </a:pathLst>
          </a:custGeom>
          <a:blipFill>
            <a:blip r:embed="rId4"/>
            <a:stretch>
              <a:fillRect l="0" t="0" r="0" b="0"/>
            </a:stretch>
          </a:blipFill>
        </p:spPr>
      </p:sp>
      <p:sp>
        <p:nvSpPr>
          <p:cNvPr name="Freeform 7" id="7"/>
          <p:cNvSpPr/>
          <p:nvPr/>
        </p:nvSpPr>
        <p:spPr>
          <a:xfrm flipH="false" flipV="false" rot="0">
            <a:off x="452611" y="585933"/>
            <a:ext cx="2098971" cy="2430388"/>
          </a:xfrm>
          <a:custGeom>
            <a:avLst/>
            <a:gdLst/>
            <a:ahLst/>
            <a:cxnLst/>
            <a:rect r="r" b="b" t="t" l="l"/>
            <a:pathLst>
              <a:path h="2430388" w="2098971">
                <a:moveTo>
                  <a:pt x="0" y="0"/>
                </a:moveTo>
                <a:lnTo>
                  <a:pt x="2098971" y="0"/>
                </a:lnTo>
                <a:lnTo>
                  <a:pt x="2098971" y="2430388"/>
                </a:lnTo>
                <a:lnTo>
                  <a:pt x="0" y="243038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5341224" y="7669811"/>
            <a:ext cx="2946776" cy="2400283"/>
          </a:xfrm>
          <a:custGeom>
            <a:avLst/>
            <a:gdLst/>
            <a:ahLst/>
            <a:cxnLst/>
            <a:rect r="r" b="b" t="t" l="l"/>
            <a:pathLst>
              <a:path h="2400283" w="2946776">
                <a:moveTo>
                  <a:pt x="0" y="0"/>
                </a:moveTo>
                <a:lnTo>
                  <a:pt x="2946776" y="0"/>
                </a:lnTo>
                <a:lnTo>
                  <a:pt x="2946776" y="2400284"/>
                </a:lnTo>
                <a:lnTo>
                  <a:pt x="0" y="240028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9" id="9"/>
          <p:cNvGrpSpPr/>
          <p:nvPr/>
        </p:nvGrpSpPr>
        <p:grpSpPr>
          <a:xfrm rot="0">
            <a:off x="2047526" y="3204823"/>
            <a:ext cx="7096474" cy="5665130"/>
            <a:chOff x="0" y="0"/>
            <a:chExt cx="1869030" cy="1492051"/>
          </a:xfrm>
        </p:grpSpPr>
        <p:sp>
          <p:nvSpPr>
            <p:cNvPr name="Freeform 10" id="10"/>
            <p:cNvSpPr/>
            <p:nvPr/>
          </p:nvSpPr>
          <p:spPr>
            <a:xfrm flipH="false" flipV="false" rot="0">
              <a:off x="0" y="0"/>
              <a:ext cx="1869030" cy="1492051"/>
            </a:xfrm>
            <a:custGeom>
              <a:avLst/>
              <a:gdLst/>
              <a:ahLst/>
              <a:cxnLst/>
              <a:rect r="r" b="b" t="t" l="l"/>
              <a:pathLst>
                <a:path h="1492051" w="1869030">
                  <a:moveTo>
                    <a:pt x="0" y="0"/>
                  </a:moveTo>
                  <a:lnTo>
                    <a:pt x="1869030" y="0"/>
                  </a:lnTo>
                  <a:lnTo>
                    <a:pt x="1869030" y="1492051"/>
                  </a:lnTo>
                  <a:lnTo>
                    <a:pt x="0" y="1492051"/>
                  </a:lnTo>
                  <a:close/>
                </a:path>
              </a:pathLst>
            </a:custGeom>
            <a:solidFill>
              <a:srgbClr val="DBE0C2"/>
            </a:solidFill>
          </p:spPr>
        </p:sp>
        <p:sp>
          <p:nvSpPr>
            <p:cNvPr name="TextBox 11" id="11"/>
            <p:cNvSpPr txBox="true"/>
            <p:nvPr/>
          </p:nvSpPr>
          <p:spPr>
            <a:xfrm>
              <a:off x="0" y="-38100"/>
              <a:ext cx="1869030" cy="1530151"/>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2177390" y="3644772"/>
            <a:ext cx="6836745" cy="4785233"/>
          </a:xfrm>
          <a:custGeom>
            <a:avLst/>
            <a:gdLst/>
            <a:ahLst/>
            <a:cxnLst/>
            <a:rect r="r" b="b" t="t" l="l"/>
            <a:pathLst>
              <a:path h="4785233" w="6836745">
                <a:moveTo>
                  <a:pt x="0" y="0"/>
                </a:moveTo>
                <a:lnTo>
                  <a:pt x="6836745" y="0"/>
                </a:lnTo>
                <a:lnTo>
                  <a:pt x="6836745" y="4785232"/>
                </a:lnTo>
                <a:lnTo>
                  <a:pt x="0" y="4785232"/>
                </a:lnTo>
                <a:lnTo>
                  <a:pt x="0" y="0"/>
                </a:lnTo>
                <a:close/>
              </a:path>
            </a:pathLst>
          </a:custGeom>
          <a:blipFill>
            <a:blip r:embed="rId9"/>
            <a:stretch>
              <a:fillRect l="0" t="-449" r="0" b="-449"/>
            </a:stretch>
          </a:blipFill>
        </p:spPr>
      </p:sp>
      <p:grpSp>
        <p:nvGrpSpPr>
          <p:cNvPr name="Group 13" id="13"/>
          <p:cNvGrpSpPr/>
          <p:nvPr/>
        </p:nvGrpSpPr>
        <p:grpSpPr>
          <a:xfrm rot="0">
            <a:off x="9946793" y="3204823"/>
            <a:ext cx="7312507" cy="5225181"/>
            <a:chOff x="0" y="0"/>
            <a:chExt cx="1925928" cy="1376179"/>
          </a:xfrm>
        </p:grpSpPr>
        <p:sp>
          <p:nvSpPr>
            <p:cNvPr name="Freeform 14" id="14"/>
            <p:cNvSpPr/>
            <p:nvPr/>
          </p:nvSpPr>
          <p:spPr>
            <a:xfrm flipH="false" flipV="false" rot="0">
              <a:off x="0" y="0"/>
              <a:ext cx="1925928" cy="1376179"/>
            </a:xfrm>
            <a:custGeom>
              <a:avLst/>
              <a:gdLst/>
              <a:ahLst/>
              <a:cxnLst/>
              <a:rect r="r" b="b" t="t" l="l"/>
              <a:pathLst>
                <a:path h="1376179" w="1925928">
                  <a:moveTo>
                    <a:pt x="53995" y="0"/>
                  </a:moveTo>
                  <a:lnTo>
                    <a:pt x="1871933" y="0"/>
                  </a:lnTo>
                  <a:cubicBezTo>
                    <a:pt x="1886253" y="0"/>
                    <a:pt x="1899987" y="5689"/>
                    <a:pt x="1910113" y="15815"/>
                  </a:cubicBezTo>
                  <a:cubicBezTo>
                    <a:pt x="1920239" y="25941"/>
                    <a:pt x="1925928" y="39675"/>
                    <a:pt x="1925928" y="53995"/>
                  </a:cubicBezTo>
                  <a:lnTo>
                    <a:pt x="1925928" y="1322185"/>
                  </a:lnTo>
                  <a:cubicBezTo>
                    <a:pt x="1925928" y="1336505"/>
                    <a:pt x="1920239" y="1350239"/>
                    <a:pt x="1910113" y="1360365"/>
                  </a:cubicBezTo>
                  <a:cubicBezTo>
                    <a:pt x="1899987" y="1370491"/>
                    <a:pt x="1886253" y="1376179"/>
                    <a:pt x="1871933" y="1376179"/>
                  </a:cubicBezTo>
                  <a:lnTo>
                    <a:pt x="53995" y="1376179"/>
                  </a:lnTo>
                  <a:cubicBezTo>
                    <a:pt x="39675" y="1376179"/>
                    <a:pt x="25941" y="1370491"/>
                    <a:pt x="15815" y="1360365"/>
                  </a:cubicBezTo>
                  <a:cubicBezTo>
                    <a:pt x="5689" y="1350239"/>
                    <a:pt x="0" y="1336505"/>
                    <a:pt x="0" y="1322185"/>
                  </a:cubicBezTo>
                  <a:lnTo>
                    <a:pt x="0" y="53995"/>
                  </a:lnTo>
                  <a:cubicBezTo>
                    <a:pt x="0" y="39675"/>
                    <a:pt x="5689" y="25941"/>
                    <a:pt x="15815" y="15815"/>
                  </a:cubicBezTo>
                  <a:cubicBezTo>
                    <a:pt x="25941" y="5689"/>
                    <a:pt x="39675" y="0"/>
                    <a:pt x="53995" y="0"/>
                  </a:cubicBezTo>
                  <a:close/>
                </a:path>
              </a:pathLst>
            </a:custGeom>
            <a:solidFill>
              <a:srgbClr val="FBF4E4"/>
            </a:solidFill>
          </p:spPr>
        </p:sp>
        <p:sp>
          <p:nvSpPr>
            <p:cNvPr name="TextBox 15" id="15"/>
            <p:cNvSpPr txBox="true"/>
            <p:nvPr/>
          </p:nvSpPr>
          <p:spPr>
            <a:xfrm>
              <a:off x="0" y="-38100"/>
              <a:ext cx="1925928" cy="1414279"/>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3472880" y="1926432"/>
            <a:ext cx="11342240" cy="1278391"/>
          </a:xfrm>
          <a:prstGeom prst="rect">
            <a:avLst/>
          </a:prstGeom>
        </p:spPr>
        <p:txBody>
          <a:bodyPr anchor="t" rtlCol="false" tIns="0" lIns="0" bIns="0" rIns="0">
            <a:spAutoFit/>
          </a:bodyPr>
          <a:lstStyle/>
          <a:p>
            <a:pPr algn="ctr">
              <a:lnSpc>
                <a:spcPts val="9375"/>
              </a:lnSpc>
            </a:pPr>
            <a:r>
              <a:rPr lang="en-US" sz="10081">
                <a:solidFill>
                  <a:srgbClr val="483A00"/>
                </a:solidFill>
                <a:latin typeface="Baloo Thambi"/>
              </a:rPr>
              <a:t>NGUYÊN TẮC 3</a:t>
            </a:r>
          </a:p>
        </p:txBody>
      </p:sp>
      <p:sp>
        <p:nvSpPr>
          <p:cNvPr name="TextBox 17" id="17"/>
          <p:cNvSpPr txBox="true"/>
          <p:nvPr/>
        </p:nvSpPr>
        <p:spPr>
          <a:xfrm rot="0">
            <a:off x="9946793" y="3995540"/>
            <a:ext cx="7312507" cy="3674271"/>
          </a:xfrm>
          <a:prstGeom prst="rect">
            <a:avLst/>
          </a:prstGeom>
        </p:spPr>
        <p:txBody>
          <a:bodyPr anchor="t" rtlCol="false" tIns="0" lIns="0" bIns="0" rIns="0">
            <a:spAutoFit/>
          </a:bodyPr>
          <a:lstStyle/>
          <a:p>
            <a:pPr algn="ctr">
              <a:lnSpc>
                <a:spcPts val="3652"/>
              </a:lnSpc>
            </a:pPr>
            <a:r>
              <a:rPr lang="en-US" sz="2608">
                <a:solidFill>
                  <a:srgbClr val="000000"/>
                </a:solidFill>
                <a:latin typeface="Noto Serif Display"/>
              </a:rPr>
              <a:t>Tôn trọng nguyên tắc phối hợp thuốc giảm đau - Khi đã tăng liều đến mức tối đa cho phép mà vẫn không đủ tác dụng thì phải phối hợp them thuốc. - Kiểu phối hợp phổ biến nhất là các thuốc giảm đau vs nhau nhưng không dc phối hợp hai thuốc giảm đau có cùng ADR như nhau. Thuốc này được dùng mọi công thức phối hợp là paracetamol</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C5C5"/>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705446" cy="10509060"/>
          </a:xfrm>
          <a:custGeom>
            <a:avLst/>
            <a:gdLst/>
            <a:ahLst/>
            <a:cxnLst/>
            <a:rect r="r" b="b" t="t" l="l"/>
            <a:pathLst>
              <a:path h="10509060" w="18705446">
                <a:moveTo>
                  <a:pt x="0" y="0"/>
                </a:moveTo>
                <a:lnTo>
                  <a:pt x="18705446" y="0"/>
                </a:lnTo>
                <a:lnTo>
                  <a:pt x="18705446" y="10509060"/>
                </a:lnTo>
                <a:lnTo>
                  <a:pt x="0" y="105090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81940" y="1945127"/>
            <a:ext cx="16177360" cy="7313173"/>
            <a:chOff x="0" y="0"/>
            <a:chExt cx="4068862" cy="1839379"/>
          </a:xfrm>
        </p:grpSpPr>
        <p:sp>
          <p:nvSpPr>
            <p:cNvPr name="Freeform 4" id="4"/>
            <p:cNvSpPr/>
            <p:nvPr/>
          </p:nvSpPr>
          <p:spPr>
            <a:xfrm flipH="false" flipV="false" rot="0">
              <a:off x="0" y="0"/>
              <a:ext cx="4068862" cy="1839379"/>
            </a:xfrm>
            <a:custGeom>
              <a:avLst/>
              <a:gdLst/>
              <a:ahLst/>
              <a:cxnLst/>
              <a:rect r="r" b="b" t="t" l="l"/>
              <a:pathLst>
                <a:path h="1839379" w="4068862">
                  <a:moveTo>
                    <a:pt x="24407" y="0"/>
                  </a:moveTo>
                  <a:lnTo>
                    <a:pt x="4044455" y="0"/>
                  </a:lnTo>
                  <a:cubicBezTo>
                    <a:pt x="4050928" y="0"/>
                    <a:pt x="4057136" y="2571"/>
                    <a:pt x="4061714" y="7149"/>
                  </a:cubicBezTo>
                  <a:cubicBezTo>
                    <a:pt x="4066291" y="11726"/>
                    <a:pt x="4068862" y="17934"/>
                    <a:pt x="4068862" y="24407"/>
                  </a:cubicBezTo>
                  <a:lnTo>
                    <a:pt x="4068862" y="1814972"/>
                  </a:lnTo>
                  <a:cubicBezTo>
                    <a:pt x="4068862" y="1821445"/>
                    <a:pt x="4066291" y="1827653"/>
                    <a:pt x="4061714" y="1832230"/>
                  </a:cubicBezTo>
                  <a:cubicBezTo>
                    <a:pt x="4057136" y="1836807"/>
                    <a:pt x="4050928" y="1839379"/>
                    <a:pt x="4044455" y="1839379"/>
                  </a:cubicBezTo>
                  <a:lnTo>
                    <a:pt x="24407" y="1839379"/>
                  </a:lnTo>
                  <a:cubicBezTo>
                    <a:pt x="17934" y="1839379"/>
                    <a:pt x="11726" y="1836807"/>
                    <a:pt x="7149" y="1832230"/>
                  </a:cubicBezTo>
                  <a:cubicBezTo>
                    <a:pt x="2571" y="1827653"/>
                    <a:pt x="0" y="1821445"/>
                    <a:pt x="0" y="1814972"/>
                  </a:cubicBezTo>
                  <a:lnTo>
                    <a:pt x="0" y="24407"/>
                  </a:lnTo>
                  <a:cubicBezTo>
                    <a:pt x="0" y="17934"/>
                    <a:pt x="2571" y="11726"/>
                    <a:pt x="7149" y="7149"/>
                  </a:cubicBezTo>
                  <a:cubicBezTo>
                    <a:pt x="11726" y="2571"/>
                    <a:pt x="17934" y="0"/>
                    <a:pt x="24407" y="0"/>
                  </a:cubicBezTo>
                  <a:close/>
                </a:path>
              </a:pathLst>
            </a:custGeom>
            <a:solidFill>
              <a:srgbClr val="FFEDED"/>
            </a:solidFill>
            <a:ln w="38100" cap="rnd">
              <a:solidFill>
                <a:srgbClr val="000000"/>
              </a:solidFill>
              <a:prstDash val="solid"/>
              <a:round/>
            </a:ln>
          </p:spPr>
        </p:sp>
        <p:sp>
          <p:nvSpPr>
            <p:cNvPr name="TextBox 5" id="5"/>
            <p:cNvSpPr txBox="true"/>
            <p:nvPr/>
          </p:nvSpPr>
          <p:spPr>
            <a:xfrm>
              <a:off x="0" y="-38100"/>
              <a:ext cx="4068862" cy="1877479"/>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2080418" y="1143304"/>
            <a:ext cx="14163379" cy="1603646"/>
            <a:chOff x="0" y="0"/>
            <a:chExt cx="1406886" cy="159294"/>
          </a:xfrm>
        </p:grpSpPr>
        <p:sp>
          <p:nvSpPr>
            <p:cNvPr name="Freeform 7" id="7"/>
            <p:cNvSpPr/>
            <p:nvPr/>
          </p:nvSpPr>
          <p:spPr>
            <a:xfrm flipH="false" flipV="false" rot="0">
              <a:off x="0" y="0"/>
              <a:ext cx="1406886" cy="159294"/>
            </a:xfrm>
            <a:custGeom>
              <a:avLst/>
              <a:gdLst/>
              <a:ahLst/>
              <a:cxnLst/>
              <a:rect r="r" b="b" t="t" l="l"/>
              <a:pathLst>
                <a:path h="159294" w="1406886">
                  <a:moveTo>
                    <a:pt x="1406886" y="0"/>
                  </a:moveTo>
                  <a:lnTo>
                    <a:pt x="0" y="0"/>
                  </a:lnTo>
                  <a:lnTo>
                    <a:pt x="101600" y="79647"/>
                  </a:lnTo>
                  <a:lnTo>
                    <a:pt x="0" y="159294"/>
                  </a:lnTo>
                  <a:lnTo>
                    <a:pt x="1406886" y="159294"/>
                  </a:lnTo>
                  <a:lnTo>
                    <a:pt x="1305286" y="79647"/>
                  </a:lnTo>
                  <a:lnTo>
                    <a:pt x="1406886" y="0"/>
                  </a:lnTo>
                  <a:close/>
                </a:path>
              </a:pathLst>
            </a:custGeom>
            <a:solidFill>
              <a:srgbClr val="DBE0C2"/>
            </a:solidFill>
            <a:ln w="38100" cap="sq">
              <a:solidFill>
                <a:srgbClr val="000000"/>
              </a:solidFill>
              <a:prstDash val="solid"/>
              <a:miter/>
            </a:ln>
          </p:spPr>
        </p:sp>
        <p:sp>
          <p:nvSpPr>
            <p:cNvPr name="TextBox 8" id="8"/>
            <p:cNvSpPr txBox="true"/>
            <p:nvPr/>
          </p:nvSpPr>
          <p:spPr>
            <a:xfrm>
              <a:off x="88900" y="-38100"/>
              <a:ext cx="1229086" cy="197394"/>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5195487" y="3033152"/>
            <a:ext cx="2489169" cy="2568561"/>
          </a:xfrm>
          <a:custGeom>
            <a:avLst/>
            <a:gdLst/>
            <a:ahLst/>
            <a:cxnLst/>
            <a:rect r="r" b="b" t="t" l="l"/>
            <a:pathLst>
              <a:path h="2568561" w="2489169">
                <a:moveTo>
                  <a:pt x="0" y="0"/>
                </a:moveTo>
                <a:lnTo>
                  <a:pt x="2489170" y="0"/>
                </a:lnTo>
                <a:lnTo>
                  <a:pt x="2489170" y="2568562"/>
                </a:lnTo>
                <a:lnTo>
                  <a:pt x="0" y="256856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9970706" y="3033152"/>
            <a:ext cx="6273090" cy="5844977"/>
          </a:xfrm>
          <a:custGeom>
            <a:avLst/>
            <a:gdLst/>
            <a:ahLst/>
            <a:cxnLst/>
            <a:rect r="r" b="b" t="t" l="l"/>
            <a:pathLst>
              <a:path h="5844977" w="6273090">
                <a:moveTo>
                  <a:pt x="0" y="0"/>
                </a:moveTo>
                <a:lnTo>
                  <a:pt x="6273090" y="0"/>
                </a:lnTo>
                <a:lnTo>
                  <a:pt x="6273090" y="5844977"/>
                </a:lnTo>
                <a:lnTo>
                  <a:pt x="0" y="5844977"/>
                </a:lnTo>
                <a:lnTo>
                  <a:pt x="0" y="0"/>
                </a:lnTo>
                <a:close/>
              </a:path>
            </a:pathLst>
          </a:custGeom>
          <a:blipFill>
            <a:blip r:embed="rId6"/>
            <a:stretch>
              <a:fillRect l="-9708" t="0" r="-33400" b="0"/>
            </a:stretch>
          </a:blipFill>
        </p:spPr>
      </p:sp>
      <p:sp>
        <p:nvSpPr>
          <p:cNvPr name="TextBox 11" id="11"/>
          <p:cNvSpPr txBox="true"/>
          <p:nvPr/>
        </p:nvSpPr>
        <p:spPr>
          <a:xfrm rot="0">
            <a:off x="1219737" y="3118877"/>
            <a:ext cx="8132986" cy="5759252"/>
          </a:xfrm>
          <a:prstGeom prst="rect">
            <a:avLst/>
          </a:prstGeom>
        </p:spPr>
        <p:txBody>
          <a:bodyPr anchor="t" rtlCol="false" tIns="0" lIns="0" bIns="0" rIns="0">
            <a:spAutoFit/>
          </a:bodyPr>
          <a:lstStyle/>
          <a:p>
            <a:pPr algn="ctr" marL="666428" indent="-333214" lvl="1">
              <a:lnSpc>
                <a:spcPts val="2870"/>
              </a:lnSpc>
              <a:buFont typeface="Arial"/>
              <a:buChar char="•"/>
            </a:pPr>
            <a:r>
              <a:rPr lang="en-US" sz="3086">
                <a:solidFill>
                  <a:srgbClr val="483A00"/>
                </a:solidFill>
                <a:latin typeface="Kurale"/>
              </a:rPr>
              <a:t>hạn chế loét ống tiêu hoá</a:t>
            </a:r>
          </a:p>
          <a:p>
            <a:pPr algn="ctr">
              <a:lnSpc>
                <a:spcPts val="2870"/>
              </a:lnSpc>
            </a:pPr>
            <a:r>
              <a:rPr lang="en-US" sz="3086">
                <a:solidFill>
                  <a:srgbClr val="483A00"/>
                </a:solidFill>
                <a:latin typeface="Kurale"/>
              </a:rPr>
              <a:t>+xử trí sau:</a:t>
            </a:r>
          </a:p>
          <a:p>
            <a:pPr algn="ctr">
              <a:lnSpc>
                <a:spcPts val="2870"/>
              </a:lnSpc>
            </a:pPr>
            <a:r>
              <a:rPr lang="en-US" sz="3086">
                <a:solidFill>
                  <a:srgbClr val="483A00"/>
                </a:solidFill>
                <a:latin typeface="Kurale"/>
              </a:rPr>
              <a:t>- Với viên nén trần uống thuốc vào bữa ăn và nhai viên thuốc, uống kèm một cốc nước to </a:t>
            </a:r>
          </a:p>
          <a:p>
            <a:pPr algn="ctr">
              <a:lnSpc>
                <a:spcPts val="2870"/>
              </a:lnSpc>
            </a:pPr>
            <a:r>
              <a:rPr lang="en-US" sz="3086">
                <a:solidFill>
                  <a:srgbClr val="483A00"/>
                </a:solidFill>
                <a:latin typeface="Kurale"/>
              </a:rPr>
              <a:t> - Tạo viên sủi bọt hoặc các dạng dung dịch uống</a:t>
            </a:r>
          </a:p>
          <a:p>
            <a:pPr algn="ctr">
              <a:lnSpc>
                <a:spcPts val="2870"/>
              </a:lnSpc>
            </a:pPr>
            <a:r>
              <a:rPr lang="en-US" sz="3086">
                <a:solidFill>
                  <a:srgbClr val="483A00"/>
                </a:solidFill>
                <a:latin typeface="Kurale"/>
              </a:rPr>
              <a:t>- Tạo viên bao tan trong ruột, loại viên này uống xa bữa ăn nếu là bao cả viên.</a:t>
            </a:r>
          </a:p>
          <a:p>
            <a:pPr algn="ctr" marL="666428" indent="-333214" lvl="1">
              <a:lnSpc>
                <a:spcPts val="2870"/>
              </a:lnSpc>
              <a:buFont typeface="Arial"/>
              <a:buChar char="•"/>
            </a:pPr>
            <a:r>
              <a:rPr lang="en-US" sz="3086">
                <a:solidFill>
                  <a:srgbClr val="483A00"/>
                </a:solidFill>
                <a:latin typeface="Kurale"/>
              </a:rPr>
              <a:t>hạn chế chảy máu</a:t>
            </a:r>
          </a:p>
          <a:p>
            <a:pPr algn="ctr">
              <a:lnSpc>
                <a:spcPts val="2870"/>
              </a:lnSpc>
            </a:pPr>
            <a:r>
              <a:rPr lang="en-US" sz="3086">
                <a:solidFill>
                  <a:srgbClr val="483A00"/>
                </a:solidFill>
                <a:latin typeface="Kurale"/>
              </a:rPr>
              <a:t> Thuốc thường được sử dụng để hạn chế chảy máu là Aspirin vì Aspirin có tác dụng ức chế kết tập tiểu càu không hồi phục</a:t>
            </a:r>
          </a:p>
          <a:p>
            <a:pPr algn="ctr">
              <a:lnSpc>
                <a:spcPts val="2870"/>
              </a:lnSpc>
            </a:pPr>
            <a:r>
              <a:rPr lang="en-US" sz="3086">
                <a:solidFill>
                  <a:srgbClr val="483A00"/>
                </a:solidFill>
                <a:latin typeface="Kurale"/>
              </a:rPr>
              <a:t>Paracetamol ít có tác dụng không mong muốn hơn Aspirin trong khi cường độ giảm đau như nhau đặc biệt là giảm gây chảy máu kéo dài</a:t>
            </a:r>
          </a:p>
        </p:txBody>
      </p:sp>
      <p:sp>
        <p:nvSpPr>
          <p:cNvPr name="TextBox 12" id="12"/>
          <p:cNvSpPr txBox="true"/>
          <p:nvPr/>
        </p:nvSpPr>
        <p:spPr>
          <a:xfrm rot="0">
            <a:off x="3128727" y="1443282"/>
            <a:ext cx="12066761" cy="1194284"/>
          </a:xfrm>
          <a:prstGeom prst="rect">
            <a:avLst/>
          </a:prstGeom>
        </p:spPr>
        <p:txBody>
          <a:bodyPr anchor="t" rtlCol="false" tIns="0" lIns="0" bIns="0" rIns="0">
            <a:spAutoFit/>
          </a:bodyPr>
          <a:lstStyle/>
          <a:p>
            <a:pPr algn="ctr">
              <a:lnSpc>
                <a:spcPts val="8804"/>
              </a:lnSpc>
            </a:pPr>
            <a:r>
              <a:rPr lang="en-US" sz="9466">
                <a:solidFill>
                  <a:srgbClr val="483A00"/>
                </a:solidFill>
                <a:latin typeface="Baloo Thambi"/>
              </a:rPr>
              <a:t>NGUYÊN TẮC 4</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C5C5"/>
        </a:solidFill>
      </p:bgPr>
    </p:bg>
    <p:spTree>
      <p:nvGrpSpPr>
        <p:cNvPr id="1" name=""/>
        <p:cNvGrpSpPr/>
        <p:nvPr/>
      </p:nvGrpSpPr>
      <p:grpSpPr>
        <a:xfrm>
          <a:off x="0" y="0"/>
          <a:ext cx="0" cy="0"/>
          <a:chOff x="0" y="0"/>
          <a:chExt cx="0" cy="0"/>
        </a:xfrm>
      </p:grpSpPr>
      <p:sp>
        <p:nvSpPr>
          <p:cNvPr name="AutoShape 2" id="2"/>
          <p:cNvSpPr/>
          <p:nvPr/>
        </p:nvSpPr>
        <p:spPr>
          <a:xfrm rot="0">
            <a:off x="0" y="0"/>
            <a:ext cx="18288000" cy="10287000"/>
          </a:xfrm>
          <a:prstGeom prst="rect">
            <a:avLst/>
          </a:prstGeom>
          <a:solidFill>
            <a:srgbClr val="FFEDED"/>
          </a:solidFill>
        </p:spPr>
      </p:sp>
      <p:sp>
        <p:nvSpPr>
          <p:cNvPr name="Freeform 3" id="3"/>
          <p:cNvSpPr/>
          <p:nvPr/>
        </p:nvSpPr>
        <p:spPr>
          <a:xfrm flipH="false" flipV="false" rot="0">
            <a:off x="-11097" y="0"/>
            <a:ext cx="18299097" cy="10280765"/>
          </a:xfrm>
          <a:custGeom>
            <a:avLst/>
            <a:gdLst/>
            <a:ahLst/>
            <a:cxnLst/>
            <a:rect r="r" b="b" t="t" l="l"/>
            <a:pathLst>
              <a:path h="10280765" w="18299097">
                <a:moveTo>
                  <a:pt x="0" y="0"/>
                </a:moveTo>
                <a:lnTo>
                  <a:pt x="18299097" y="0"/>
                </a:lnTo>
                <a:lnTo>
                  <a:pt x="18299097" y="10280765"/>
                </a:lnTo>
                <a:lnTo>
                  <a:pt x="0" y="102807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2268358" y="350530"/>
            <a:ext cx="14411375" cy="2570873"/>
            <a:chOff x="0" y="0"/>
            <a:chExt cx="1755177" cy="313109"/>
          </a:xfrm>
        </p:grpSpPr>
        <p:sp>
          <p:nvSpPr>
            <p:cNvPr name="Freeform 5" id="5"/>
            <p:cNvSpPr/>
            <p:nvPr/>
          </p:nvSpPr>
          <p:spPr>
            <a:xfrm flipH="false" flipV="false" rot="0">
              <a:off x="0" y="0"/>
              <a:ext cx="1755177" cy="313109"/>
            </a:xfrm>
            <a:custGeom>
              <a:avLst/>
              <a:gdLst/>
              <a:ahLst/>
              <a:cxnLst/>
              <a:rect r="r" b="b" t="t" l="l"/>
              <a:pathLst>
                <a:path h="313109" w="1755177">
                  <a:moveTo>
                    <a:pt x="1755177" y="0"/>
                  </a:moveTo>
                  <a:lnTo>
                    <a:pt x="0" y="0"/>
                  </a:lnTo>
                  <a:lnTo>
                    <a:pt x="101600" y="156555"/>
                  </a:lnTo>
                  <a:lnTo>
                    <a:pt x="0" y="313109"/>
                  </a:lnTo>
                  <a:lnTo>
                    <a:pt x="1755177" y="313109"/>
                  </a:lnTo>
                  <a:lnTo>
                    <a:pt x="1653577" y="156555"/>
                  </a:lnTo>
                  <a:lnTo>
                    <a:pt x="1755177" y="0"/>
                  </a:lnTo>
                  <a:close/>
                </a:path>
              </a:pathLst>
            </a:custGeom>
            <a:solidFill>
              <a:srgbClr val="DBE0C2"/>
            </a:solidFill>
          </p:spPr>
        </p:sp>
        <p:sp>
          <p:nvSpPr>
            <p:cNvPr name="TextBox 6" id="6"/>
            <p:cNvSpPr txBox="true"/>
            <p:nvPr/>
          </p:nvSpPr>
          <p:spPr>
            <a:xfrm>
              <a:off x="88900" y="-38100"/>
              <a:ext cx="1577377" cy="351209"/>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028700" y="2547214"/>
            <a:ext cx="16656394" cy="7368278"/>
            <a:chOff x="0" y="0"/>
            <a:chExt cx="4386869" cy="1940616"/>
          </a:xfrm>
        </p:grpSpPr>
        <p:sp>
          <p:nvSpPr>
            <p:cNvPr name="Freeform 8" id="8"/>
            <p:cNvSpPr/>
            <p:nvPr/>
          </p:nvSpPr>
          <p:spPr>
            <a:xfrm flipH="false" flipV="false" rot="0">
              <a:off x="0" y="0"/>
              <a:ext cx="4386869" cy="1940616"/>
            </a:xfrm>
            <a:custGeom>
              <a:avLst/>
              <a:gdLst/>
              <a:ahLst/>
              <a:cxnLst/>
              <a:rect r="r" b="b" t="t" l="l"/>
              <a:pathLst>
                <a:path h="1940616" w="4386869">
                  <a:moveTo>
                    <a:pt x="0" y="0"/>
                  </a:moveTo>
                  <a:lnTo>
                    <a:pt x="4386869" y="0"/>
                  </a:lnTo>
                  <a:lnTo>
                    <a:pt x="4386869" y="1940616"/>
                  </a:lnTo>
                  <a:lnTo>
                    <a:pt x="0" y="1940616"/>
                  </a:lnTo>
                  <a:close/>
                </a:path>
              </a:pathLst>
            </a:custGeom>
            <a:solidFill>
              <a:srgbClr val="FBF4E4"/>
            </a:solidFill>
            <a:ln w="142875" cap="sq">
              <a:solidFill>
                <a:srgbClr val="000000"/>
              </a:solidFill>
              <a:prstDash val="solid"/>
              <a:miter/>
            </a:ln>
          </p:spPr>
        </p:sp>
        <p:sp>
          <p:nvSpPr>
            <p:cNvPr name="TextBox 9" id="9"/>
            <p:cNvSpPr txBox="true"/>
            <p:nvPr/>
          </p:nvSpPr>
          <p:spPr>
            <a:xfrm>
              <a:off x="0" y="-38100"/>
              <a:ext cx="4386869" cy="1978716"/>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1028700" y="2571641"/>
            <a:ext cx="10696976" cy="7715359"/>
          </a:xfrm>
          <a:prstGeom prst="rect">
            <a:avLst/>
          </a:prstGeom>
        </p:spPr>
        <p:txBody>
          <a:bodyPr anchor="t" rtlCol="false" tIns="0" lIns="0" bIns="0" rIns="0">
            <a:spAutoFit/>
          </a:bodyPr>
          <a:lstStyle/>
          <a:p>
            <a:pPr algn="ctr">
              <a:lnSpc>
                <a:spcPts val="5110"/>
              </a:lnSpc>
            </a:pPr>
            <a:r>
              <a:rPr lang="en-US" sz="3650">
                <a:solidFill>
                  <a:srgbClr val="000000"/>
                </a:solidFill>
                <a:latin typeface="Noto Serif Display"/>
              </a:rPr>
              <a:t>3.Mẫn cảm</a:t>
            </a:r>
          </a:p>
          <a:p>
            <a:pPr algn="ctr">
              <a:lnSpc>
                <a:spcPts val="5110"/>
              </a:lnSpc>
            </a:pPr>
            <a:r>
              <a:rPr lang="en-US" sz="3650">
                <a:solidFill>
                  <a:srgbClr val="000000"/>
                </a:solidFill>
                <a:latin typeface="Noto Serif Display"/>
              </a:rPr>
              <a:t>Hiện tượng này thường gặp khi sử dụng Aspirin:ban đỏ,mày đay,sốc quá mẫn,…</a:t>
            </a:r>
          </a:p>
          <a:p>
            <a:pPr algn="ctr">
              <a:lnSpc>
                <a:spcPts val="5110"/>
              </a:lnSpc>
            </a:pPr>
            <a:r>
              <a:rPr lang="en-US" sz="3650">
                <a:solidFill>
                  <a:srgbClr val="000000"/>
                </a:solidFill>
                <a:latin typeface="Noto Serif Display"/>
              </a:rPr>
              <a:t>Nên cần thận trọng khi dùng cho bệnh nhân có cơ địa dị ứng hoặc tiền sử dị ứng,hen.</a:t>
            </a:r>
          </a:p>
          <a:p>
            <a:pPr algn="ctr">
              <a:lnSpc>
                <a:spcPts val="5110"/>
              </a:lnSpc>
            </a:pPr>
            <a:r>
              <a:rPr lang="en-US" sz="3650">
                <a:solidFill>
                  <a:srgbClr val="000000"/>
                </a:solidFill>
                <a:latin typeface="Noto Serif Display"/>
              </a:rPr>
              <a:t> </a:t>
            </a:r>
          </a:p>
          <a:p>
            <a:pPr algn="ctr">
              <a:lnSpc>
                <a:spcPts val="5110"/>
              </a:lnSpc>
            </a:pPr>
            <a:r>
              <a:rPr lang="en-US" sz="3650">
                <a:solidFill>
                  <a:srgbClr val="000000"/>
                </a:solidFill>
                <a:latin typeface="Noto Serif Display"/>
              </a:rPr>
              <a:t>4.Hạn chế viêm gan,hoại tử gan</a:t>
            </a:r>
          </a:p>
          <a:p>
            <a:pPr algn="ctr">
              <a:lnSpc>
                <a:spcPts val="5110"/>
              </a:lnSpc>
            </a:pPr>
            <a:r>
              <a:rPr lang="en-US" sz="3650">
                <a:solidFill>
                  <a:srgbClr val="000000"/>
                </a:solidFill>
                <a:latin typeface="Noto Serif Display"/>
              </a:rPr>
              <a:t>Đây là tai biến khi dùng quá liều Paracetamol.</a:t>
            </a:r>
          </a:p>
          <a:p>
            <a:pPr algn="ctr">
              <a:lnSpc>
                <a:spcPts val="5110"/>
              </a:lnSpc>
            </a:pPr>
            <a:r>
              <a:rPr lang="en-US" sz="3650">
                <a:solidFill>
                  <a:srgbClr val="000000"/>
                </a:solidFill>
                <a:latin typeface="Noto Serif Display"/>
              </a:rPr>
              <a:t>Nên cần thận trọng với bệnh nhân có tổn thương gan,thận vì có thể gây tăng nồng độ máu ngay ở mức liều điều trị.</a:t>
            </a:r>
          </a:p>
          <a:p>
            <a:pPr algn="ctr">
              <a:lnSpc>
                <a:spcPts val="5110"/>
              </a:lnSpc>
            </a:pPr>
          </a:p>
        </p:txBody>
      </p:sp>
      <p:sp>
        <p:nvSpPr>
          <p:cNvPr name="Freeform 11" id="11"/>
          <p:cNvSpPr/>
          <p:nvPr/>
        </p:nvSpPr>
        <p:spPr>
          <a:xfrm flipH="false" flipV="false" rot="0">
            <a:off x="11725676" y="3109333"/>
            <a:ext cx="5490723" cy="6148967"/>
          </a:xfrm>
          <a:custGeom>
            <a:avLst/>
            <a:gdLst/>
            <a:ahLst/>
            <a:cxnLst/>
            <a:rect r="r" b="b" t="t" l="l"/>
            <a:pathLst>
              <a:path h="6148967" w="5490723">
                <a:moveTo>
                  <a:pt x="0" y="0"/>
                </a:moveTo>
                <a:lnTo>
                  <a:pt x="5490723" y="0"/>
                </a:lnTo>
                <a:lnTo>
                  <a:pt x="5490723" y="6148967"/>
                </a:lnTo>
                <a:lnTo>
                  <a:pt x="0" y="6148967"/>
                </a:lnTo>
                <a:lnTo>
                  <a:pt x="0" y="0"/>
                </a:lnTo>
                <a:close/>
              </a:path>
            </a:pathLst>
          </a:custGeom>
          <a:blipFill>
            <a:blip r:embed="rId4"/>
            <a:stretch>
              <a:fillRect l="0" t="-1334" r="-98842" b="-1334"/>
            </a:stretch>
          </a:blipFill>
        </p:spPr>
      </p:sp>
      <p:sp>
        <p:nvSpPr>
          <p:cNvPr name="TextBox 12" id="12"/>
          <p:cNvSpPr txBox="true"/>
          <p:nvPr/>
        </p:nvSpPr>
        <p:spPr>
          <a:xfrm rot="0">
            <a:off x="4892556" y="160030"/>
            <a:ext cx="9162979" cy="1724659"/>
          </a:xfrm>
          <a:prstGeom prst="rect">
            <a:avLst/>
          </a:prstGeom>
        </p:spPr>
        <p:txBody>
          <a:bodyPr anchor="t" rtlCol="false" tIns="0" lIns="0" bIns="0" rIns="0">
            <a:spAutoFit/>
          </a:bodyPr>
          <a:lstStyle/>
          <a:p>
            <a:pPr algn="ctr">
              <a:lnSpc>
                <a:spcPts val="14140"/>
              </a:lnSpc>
            </a:pPr>
            <a:r>
              <a:rPr lang="en-US" sz="10100">
                <a:solidFill>
                  <a:srgbClr val="F97077"/>
                </a:solidFill>
                <a:latin typeface="Lobster Two"/>
              </a:rPr>
              <a:t>Nguyên tắc 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DAGAol3Qu2Q</dc:identifier>
  <dcterms:modified xsi:type="dcterms:W3CDTF">2011-08-01T06:04:30Z</dcterms:modified>
  <cp:revision>1</cp:revision>
  <dc:title>Green Colorful Cute Aesthetic Group Project Presentation</dc:title>
</cp:coreProperties>
</file>